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7"/>
  </p:notesMasterIdLst>
  <p:sldIdLst>
    <p:sldId id="2143030002" r:id="rId6"/>
    <p:sldId id="2147476960" r:id="rId7"/>
    <p:sldId id="2147476967" r:id="rId8"/>
    <p:sldId id="2147476965" r:id="rId9"/>
    <p:sldId id="2147476955" r:id="rId10"/>
    <p:sldId id="2147476956" r:id="rId11"/>
    <p:sldId id="2147476963" r:id="rId12"/>
    <p:sldId id="2147476970" r:id="rId13"/>
    <p:sldId id="2147476971" r:id="rId14"/>
    <p:sldId id="2147476972" r:id="rId15"/>
    <p:sldId id="2147476973" r:id="rId16"/>
    <p:sldId id="2147476974" r:id="rId17"/>
    <p:sldId id="2147476964" r:id="rId18"/>
    <p:sldId id="2147476957" r:id="rId19"/>
    <p:sldId id="2147476975" r:id="rId20"/>
    <p:sldId id="2147476976" r:id="rId21"/>
    <p:sldId id="2147476977" r:id="rId22"/>
    <p:sldId id="2147476978" r:id="rId23"/>
    <p:sldId id="2143030881" r:id="rId24"/>
    <p:sldId id="2147468740" r:id="rId25"/>
    <p:sldId id="2147468753" r:id="rId26"/>
    <p:sldId id="2143030709" r:id="rId27"/>
    <p:sldId id="2143030708" r:id="rId28"/>
    <p:sldId id="2147468741" r:id="rId29"/>
    <p:sldId id="2147468754" r:id="rId30"/>
    <p:sldId id="2147468755" r:id="rId31"/>
    <p:sldId id="2147468756" r:id="rId32"/>
    <p:sldId id="2147468757" r:id="rId33"/>
    <p:sldId id="2147468758" r:id="rId34"/>
    <p:sldId id="2147468759" r:id="rId35"/>
    <p:sldId id="2147468760" r:id="rId36"/>
    <p:sldId id="2147468761" r:id="rId37"/>
    <p:sldId id="2147468762" r:id="rId38"/>
    <p:sldId id="2147468763" r:id="rId39"/>
    <p:sldId id="2147468764" r:id="rId40"/>
    <p:sldId id="392" r:id="rId41"/>
    <p:sldId id="267" r:id="rId42"/>
    <p:sldId id="272" r:id="rId43"/>
    <p:sldId id="273" r:id="rId44"/>
    <p:sldId id="393" r:id="rId45"/>
    <p:sldId id="9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5DB5B-9E45-40CC-B553-C36892D0D033}" name="White Tiah W" initials="WW" userId="S::d1pjb@ds.irsnet.gov::aad2f475-c0d5-4c9b-8399-6d75657a77e7" providerId="AD"/>
  <p188:author id="{04936FB3-CF9D-2BAB-65C1-8F88CA6F4E4E}" name="Nolen Eryka" initials="NE" userId="S::FZRLB@ds.irsnet.gov::5d5347e7-3672-4b63-89e2-7dcef12b3973" providerId="AD"/>
  <p188:author id="{84C60FF6-DEB2-DDD2-28BB-887D8415F89E}" name="Crawford John C" initials="CJC" userId="S::WK7HB@ds.irsnet.gov::2cca5960-3fbe-4a30-b5c2-d5cb1f0b83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6D8439-E288-4747-9100-602B7D69726C}" v="8" dt="2025-05-16T15:23:33.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68765" autoAdjust="0"/>
  </p:normalViewPr>
  <p:slideViewPr>
    <p:cSldViewPr snapToGrid="0" showGuides="1">
      <p:cViewPr varScale="1">
        <p:scale>
          <a:sx n="46" d="100"/>
          <a:sy n="46" d="100"/>
        </p:scale>
        <p:origin x="60" y="7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4BDEA-2B2C-42E2-AA3E-2CACE47E2C73}"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85ED-A6E2-45C5-8A27-C891329F6B6B}" type="slidenum">
              <a:rPr lang="en-US" smtClean="0"/>
              <a:t>‹#›</a:t>
            </a:fld>
            <a:endParaRPr lang="en-US"/>
          </a:p>
        </p:txBody>
      </p:sp>
    </p:spTree>
    <p:extLst>
      <p:ext uri="{BB962C8B-B14F-4D97-AF65-F5344CB8AC3E}">
        <p14:creationId xmlns:p14="http://schemas.microsoft.com/office/powerpoint/2010/main" val="282011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3925" y="182563"/>
            <a:ext cx="2927350" cy="1646237"/>
          </a:xfrm>
        </p:spPr>
      </p:sp>
      <p:sp>
        <p:nvSpPr>
          <p:cNvPr id="3" name="Notes Placeholder 2"/>
          <p:cNvSpPr>
            <a:spLocks noGrp="1"/>
          </p:cNvSpPr>
          <p:nvPr>
            <p:ph type="body" idx="1"/>
          </p:nvPr>
        </p:nvSpPr>
        <p:spPr>
          <a:xfrm>
            <a:off x="853440" y="3094805"/>
            <a:ext cx="5852160" cy="5866315"/>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6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0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8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1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1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54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33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6094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816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6094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56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6094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146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6094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5A621C9-9A53-B447-BED6-8A1239BBCD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190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429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57371">
              <a:defRPr/>
            </a:pPr>
            <a:fld id="{B5A621C9-9A53-B447-BED6-8A1239BBCD0B}" type="slidenum">
              <a:rPr lang="en-US">
                <a:solidFill>
                  <a:prstClr val="black"/>
                </a:solidFill>
                <a:latin typeface="Calibri" panose="020F0502020204030204"/>
              </a:rPr>
              <a:pPr defTabSz="957371">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79602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873C3-2F04-1D41-FBCE-539CCD53C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15433-4199-B770-8C76-00450F9BC692}"/>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D6DFE6BA-C692-AF5A-58C6-A091035215CE}"/>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411061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7044" eaLnBrk="0" fontAlgn="base" hangingPunct="0">
              <a:spcBef>
                <a:spcPct val="30000"/>
              </a:spcBef>
              <a:spcAft>
                <a:spcPct val="0"/>
              </a:spcAft>
              <a:defRPr/>
            </a:pPr>
            <a:endParaRPr lang="en-US" dirty="0">
              <a:solidFill>
                <a:srgbClr val="000000"/>
              </a:solidFill>
              <a:latin typeface="Arial" charset="0"/>
            </a:endParaRPr>
          </a:p>
        </p:txBody>
      </p:sp>
    </p:spTree>
    <p:extLst>
      <p:ext uri="{BB962C8B-B14F-4D97-AF65-F5344CB8AC3E}">
        <p14:creationId xmlns:p14="http://schemas.microsoft.com/office/powerpoint/2010/main" val="249306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1839564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9CB7-7EA2-A234-E646-2FE452B98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7CFA4-45F4-1B0D-15DD-1D0B6A0E1FA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8DB77CB-73B4-2D68-28DE-E87DFAFA3D45}"/>
              </a:ext>
            </a:extLst>
          </p:cNvPr>
          <p:cNvSpPr>
            <a:spLocks noGrp="1"/>
          </p:cNvSpPr>
          <p:nvPr>
            <p:ph type="body" idx="1"/>
          </p:nvPr>
        </p:nvSpPr>
        <p:spPr>
          <a:xfrm>
            <a:off x="731520" y="4440390"/>
            <a:ext cx="5852160" cy="49612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26486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8DFC5-1ABC-3C0E-AAC9-780209F60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EECE7-ED3B-E3AA-A1C4-7E0EF4C933D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FF9DBE9F-5680-7313-4FED-5F35D1BE865A}"/>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329464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9491-3203-4E29-3109-61E5F907E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B1CC9-1AEB-8090-8EB7-D864F3FED1A9}"/>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8A5CEFC-00AB-9F80-1308-29DB1C6A8D83}"/>
              </a:ext>
            </a:extLst>
          </p:cNvPr>
          <p:cNvSpPr>
            <a:spLocks noGrp="1"/>
          </p:cNvSpPr>
          <p:nvPr>
            <p:ph type="body" idx="1"/>
          </p:nvPr>
        </p:nvSpPr>
        <p:spPr>
          <a:xfrm>
            <a:off x="731520" y="4440390"/>
            <a:ext cx="5852160" cy="4961287"/>
          </a:xfrm>
        </p:spPr>
        <p:txBody>
          <a:bodyPr/>
          <a:lstStyle/>
          <a:p>
            <a:endParaRPr lang="en-US" dirty="0">
              <a:ea typeface="Calibri"/>
              <a:cs typeface="Calibri"/>
            </a:endParaRPr>
          </a:p>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1034030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77449-0147-9175-FB2B-BEA5F49BF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B321B-9904-A11E-0CB9-B2CA60DA470B}"/>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495E8E4D-ADC1-A32E-2FE1-1A9854158140}"/>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3273041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7B3C-6D8F-D97F-9ABA-372AC2C05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1A274-8C54-0C0E-0F15-ADD090F82F8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515B1299-079B-910D-AC20-31057827B781}"/>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1833076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8B94F-00B1-DF65-1354-F4625630D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1AC11-ED71-3CB2-1FC0-8970E8351C9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1561B2C-6513-EC71-74D1-6B48601A4FAD}"/>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337202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53485ED-A6E2-45C5-8A27-C891329F6B6B}" type="slidenum">
              <a:rPr lang="en-US" smtClean="0"/>
              <a:t>3</a:t>
            </a:fld>
            <a:endParaRPr lang="en-US"/>
          </a:p>
        </p:txBody>
      </p:sp>
    </p:spTree>
    <p:extLst>
      <p:ext uri="{BB962C8B-B14F-4D97-AF65-F5344CB8AC3E}">
        <p14:creationId xmlns:p14="http://schemas.microsoft.com/office/powerpoint/2010/main" val="2027053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3F1BA-7AB0-306A-2A1E-AF750FF16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F88E5-CADA-9711-976A-8267AA6F7F3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57B0EAF5-F0FF-ECFD-EA1E-74F3E6C32802}"/>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3679520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8D84-49F1-E917-C904-1B901AE3D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118E1-EB73-BE0E-D08C-F2A5EDEF290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45128FC9-C477-13A5-574B-04ACB5141AC9}"/>
              </a:ext>
            </a:extLst>
          </p:cNvPr>
          <p:cNvSpPr>
            <a:spLocks noGrp="1"/>
          </p:cNvSpPr>
          <p:nvPr>
            <p:ph type="body" idx="1"/>
          </p:nvPr>
        </p:nvSpPr>
        <p:spPr>
          <a:xfrm>
            <a:off x="731520" y="4440390"/>
            <a:ext cx="5852160" cy="4961287"/>
          </a:xfrm>
        </p:spPr>
        <p:txBody>
          <a:bodyPr/>
          <a:lstStyle/>
          <a:p>
            <a:endParaRPr lang="en-US" dirty="0">
              <a:ea typeface="Calibri"/>
              <a:cs typeface="Calibri"/>
            </a:endParaRPr>
          </a:p>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2734043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4F575-409F-52BE-7756-A6B3AC350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DB1E1-CA2C-B38C-D648-71C1051C87C9}"/>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5DF220D2-CD76-5557-ACFB-4F9956C6A54E}"/>
              </a:ext>
            </a:extLst>
          </p:cNvPr>
          <p:cNvSpPr>
            <a:spLocks noGrp="1"/>
          </p:cNvSpPr>
          <p:nvPr>
            <p:ph type="body" idx="1"/>
          </p:nvPr>
        </p:nvSpPr>
        <p:spPr>
          <a:xfrm>
            <a:off x="731520" y="4440390"/>
            <a:ext cx="5852160" cy="4961287"/>
          </a:xfrm>
        </p:spPr>
        <p:txBody>
          <a:bodyPr/>
          <a:lstStyle/>
          <a:p>
            <a:endParaRPr lang="en-US" dirty="0">
              <a:ea typeface="Calibri"/>
              <a:cs typeface="Calibri"/>
            </a:endParaRPr>
          </a:p>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3860372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7CB4E-AB1D-380B-B289-017C5AED4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5ADCD-A8CA-2D4E-A08D-913343B4FB26}"/>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58E4DF70-1969-22F5-E1F0-A14C4B47DC4C}"/>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4176752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B948-5E13-D5A9-2A82-BA2666A19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9A75C1-2D81-033E-8B8A-77402C079C53}"/>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CC60AB3A-BEA4-7958-1271-086BF119262F}"/>
              </a:ext>
            </a:extLst>
          </p:cNvPr>
          <p:cNvSpPr>
            <a:spLocks noGrp="1"/>
          </p:cNvSpPr>
          <p:nvPr>
            <p:ph type="body" idx="1"/>
          </p:nvPr>
        </p:nvSpPr>
        <p:spPr>
          <a:xfrm>
            <a:off x="731520" y="4440390"/>
            <a:ext cx="5852160" cy="4961287"/>
          </a:xfrm>
        </p:spPr>
        <p:txBody>
          <a:bodyPr/>
          <a:lstStyle/>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3101049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9A4CB-6628-2229-906F-12C0B7DE2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6E0C4-4677-421B-E99F-2F0D9A7658CD}"/>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C4D5223-EA3B-6710-ED29-95897A8F0335}"/>
              </a:ext>
            </a:extLst>
          </p:cNvPr>
          <p:cNvSpPr>
            <a:spLocks noGrp="1"/>
          </p:cNvSpPr>
          <p:nvPr>
            <p:ph type="body" idx="1"/>
          </p:nvPr>
        </p:nvSpPr>
        <p:spPr>
          <a:xfrm>
            <a:off x="731520" y="4440390"/>
            <a:ext cx="5852160" cy="4961287"/>
          </a:xfrm>
        </p:spPr>
        <p:txBody>
          <a:bodyPr/>
          <a:lstStyle/>
          <a:p>
            <a:endParaRPr lang="en-US" dirty="0"/>
          </a:p>
          <a:p>
            <a:endParaRPr lang="en-US" dirty="0"/>
          </a:p>
          <a:p>
            <a:endParaRPr lang="en-US" altLang="en-US" b="1" baseline="0" dirty="0">
              <a:latin typeface="Arial" panose="020B0604020202020204" pitchFamily="34" charset="0"/>
            </a:endParaRPr>
          </a:p>
        </p:txBody>
      </p:sp>
    </p:spTree>
    <p:extLst>
      <p:ext uri="{BB962C8B-B14F-4D97-AF65-F5344CB8AC3E}">
        <p14:creationId xmlns:p14="http://schemas.microsoft.com/office/powerpoint/2010/main" val="214210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71F62C1-374C-4E40-8FAF-D463AB15BB9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7EA16F-5F89-4173-8983-706EA73030B4}" type="slidenum">
              <a:rPr lang="en-GB" altLang="en-US" smtClean="0"/>
              <a:pPr>
                <a:spcBef>
                  <a:spcPct val="0"/>
                </a:spcBef>
              </a:pPr>
              <a:t>36</a:t>
            </a:fld>
            <a:endParaRPr lang="en-GB" altLang="en-US"/>
          </a:p>
        </p:txBody>
      </p:sp>
      <p:sp>
        <p:nvSpPr>
          <p:cNvPr id="5123" name="Rectangle 2">
            <a:extLst>
              <a:ext uri="{FF2B5EF4-FFF2-40B4-BE49-F238E27FC236}">
                <a16:creationId xmlns:a16="http://schemas.microsoft.com/office/drawing/2014/main" id="{A89CC365-9925-40FF-9BB9-B52B8B3C0BD9}"/>
              </a:ext>
            </a:extLst>
          </p:cNvPr>
          <p:cNvSpPr>
            <a:spLocks noGrp="1" noRot="1" noChangeAspect="1" noChangeArrowheads="1" noTextEdit="1"/>
          </p:cNvSpPr>
          <p:nvPr>
            <p:ph type="sldImg"/>
          </p:nvPr>
        </p:nvSpPr>
        <p:spPr>
          <a:xfrm>
            <a:off x="406400" y="696913"/>
            <a:ext cx="6197600" cy="3486150"/>
          </a:xfrm>
          <a:ln/>
        </p:spPr>
      </p:sp>
      <p:sp>
        <p:nvSpPr>
          <p:cNvPr id="5124" name="Rectangle 3">
            <a:extLst>
              <a:ext uri="{FF2B5EF4-FFF2-40B4-BE49-F238E27FC236}">
                <a16:creationId xmlns:a16="http://schemas.microsoft.com/office/drawing/2014/main" id="{55CF0F28-E949-46D2-8BE6-16C977AC4686}"/>
              </a:ext>
            </a:extLst>
          </p:cNvPr>
          <p:cNvSpPr>
            <a:spLocks noGrp="1" noChangeArrowheads="1"/>
          </p:cNvSpPr>
          <p:nvPr>
            <p:ph type="body" idx="1"/>
          </p:nvPr>
        </p:nvSpPr>
        <p:spPr>
          <a:noFill/>
        </p:spPr>
        <p:txBody>
          <a:bodyPr/>
          <a:lstStyle/>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3528035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7382062-E8E9-48C3-AAF8-0FD8818A4717}"/>
              </a:ext>
            </a:extLst>
          </p:cNvPr>
          <p:cNvSpPr>
            <a:spLocks noGrp="1" noRot="1" noChangeAspect="1" noChangeArrowheads="1" noTextEdit="1"/>
          </p:cNvSpPr>
          <p:nvPr>
            <p:ph type="sldImg"/>
          </p:nvPr>
        </p:nvSpPr>
        <p:spPr>
          <a:xfrm>
            <a:off x="406400" y="696913"/>
            <a:ext cx="6197600" cy="3486150"/>
          </a:xfrm>
          <a:ln/>
        </p:spPr>
      </p:sp>
      <p:sp>
        <p:nvSpPr>
          <p:cNvPr id="91139" name="Notes Placeholder 2">
            <a:extLst>
              <a:ext uri="{FF2B5EF4-FFF2-40B4-BE49-F238E27FC236}">
                <a16:creationId xmlns:a16="http://schemas.microsoft.com/office/drawing/2014/main" id="{D5F74CF0-5DEB-4B88-9A24-0189A80E088C}"/>
              </a:ext>
            </a:extLst>
          </p:cNvPr>
          <p:cNvSpPr>
            <a:spLocks noGrp="1" noChangeArrowheads="1"/>
          </p:cNvSpPr>
          <p:nvPr>
            <p:ph type="body" idx="1"/>
          </p:nvPr>
        </p:nvSpPr>
        <p:spPr>
          <a:noFill/>
        </p:spPr>
        <p:txBody>
          <a:bodyPr/>
          <a:lstStyle/>
          <a:p>
            <a:pPr eaLnBrk="1" hangingPunct="1"/>
            <a:endParaRPr lang="en-US" altLang="en-US" dirty="0"/>
          </a:p>
          <a:p>
            <a:pPr eaLnBrk="1" hangingPunct="1"/>
            <a:endParaRPr lang="en-US" altLang="en-US" dirty="0"/>
          </a:p>
        </p:txBody>
      </p:sp>
      <p:sp>
        <p:nvSpPr>
          <p:cNvPr id="91140" name="Slide Number Placeholder 3">
            <a:extLst>
              <a:ext uri="{FF2B5EF4-FFF2-40B4-BE49-F238E27FC236}">
                <a16:creationId xmlns:a16="http://schemas.microsoft.com/office/drawing/2014/main" id="{0ABE04A3-8E5F-4E0D-8C9C-2D7697D18ED6}"/>
              </a:ext>
            </a:extLst>
          </p:cNvPr>
          <p:cNvSpPr>
            <a:spLocks noGrp="1"/>
          </p:cNvSpPr>
          <p:nvPr>
            <p:ph type="sldNum" sz="quarter" idx="5"/>
          </p:nvPr>
        </p:nvSpPr>
        <p:spPr>
          <a:noFill/>
        </p:spPr>
        <p:txBody>
          <a:bodyPr/>
          <a:lstStyle>
            <a:lvl1pPr>
              <a:spcBef>
                <a:spcPct val="30000"/>
              </a:spcBef>
              <a:defRPr sz="1600">
                <a:solidFill>
                  <a:schemeClr val="tx1"/>
                </a:solidFill>
                <a:latin typeface="Calibri" panose="020F0502020204030204" pitchFamily="34" charset="0"/>
              </a:defRPr>
            </a:lvl1pPr>
            <a:lvl2pPr marL="754063" indent="-288925">
              <a:spcBef>
                <a:spcPct val="30000"/>
              </a:spcBef>
              <a:defRPr sz="1600">
                <a:solidFill>
                  <a:schemeClr val="tx1"/>
                </a:solidFill>
                <a:latin typeface="Calibri" panose="020F0502020204030204" pitchFamily="34" charset="0"/>
              </a:defRPr>
            </a:lvl2pPr>
            <a:lvl3pPr marL="1162050" indent="-230188">
              <a:spcBef>
                <a:spcPct val="30000"/>
              </a:spcBef>
              <a:defRPr sz="1600">
                <a:solidFill>
                  <a:schemeClr val="tx1"/>
                </a:solidFill>
                <a:latin typeface="Calibri" panose="020F0502020204030204" pitchFamily="34" charset="0"/>
              </a:defRPr>
            </a:lvl3pPr>
            <a:lvl4pPr marL="1628775" indent="-230188">
              <a:spcBef>
                <a:spcPct val="30000"/>
              </a:spcBef>
              <a:defRPr sz="1600">
                <a:solidFill>
                  <a:schemeClr val="tx1"/>
                </a:solidFill>
                <a:latin typeface="Calibri" panose="020F0502020204030204" pitchFamily="34" charset="0"/>
              </a:defRPr>
            </a:lvl4pPr>
            <a:lvl5pPr marL="2093913" indent="-230188">
              <a:spcBef>
                <a:spcPct val="30000"/>
              </a:spcBef>
              <a:defRPr sz="1600">
                <a:solidFill>
                  <a:schemeClr val="tx1"/>
                </a:solidFill>
                <a:latin typeface="Calibri" panose="020F0502020204030204" pitchFamily="34" charset="0"/>
              </a:defRPr>
            </a:lvl5pPr>
            <a:lvl6pPr marL="2551113" indent="-230188" eaLnBrk="0" fontAlgn="base" hangingPunct="0">
              <a:spcBef>
                <a:spcPct val="30000"/>
              </a:spcBef>
              <a:spcAft>
                <a:spcPct val="0"/>
              </a:spcAft>
              <a:defRPr sz="1600">
                <a:solidFill>
                  <a:schemeClr val="tx1"/>
                </a:solidFill>
                <a:latin typeface="Calibri" panose="020F0502020204030204" pitchFamily="34" charset="0"/>
              </a:defRPr>
            </a:lvl6pPr>
            <a:lvl7pPr marL="3008313" indent="-230188" eaLnBrk="0" fontAlgn="base" hangingPunct="0">
              <a:spcBef>
                <a:spcPct val="30000"/>
              </a:spcBef>
              <a:spcAft>
                <a:spcPct val="0"/>
              </a:spcAft>
              <a:defRPr sz="1600">
                <a:solidFill>
                  <a:schemeClr val="tx1"/>
                </a:solidFill>
                <a:latin typeface="Calibri" panose="020F0502020204030204" pitchFamily="34" charset="0"/>
              </a:defRPr>
            </a:lvl7pPr>
            <a:lvl8pPr marL="3465513" indent="-230188" eaLnBrk="0" fontAlgn="base" hangingPunct="0">
              <a:spcBef>
                <a:spcPct val="30000"/>
              </a:spcBef>
              <a:spcAft>
                <a:spcPct val="0"/>
              </a:spcAft>
              <a:defRPr sz="1600">
                <a:solidFill>
                  <a:schemeClr val="tx1"/>
                </a:solidFill>
                <a:latin typeface="Calibri" panose="020F0502020204030204" pitchFamily="34" charset="0"/>
              </a:defRPr>
            </a:lvl8pPr>
            <a:lvl9pPr marL="3922713" indent="-230188" eaLnBrk="0" fontAlgn="base" hangingPunct="0">
              <a:spcBef>
                <a:spcPct val="30000"/>
              </a:spcBef>
              <a:spcAft>
                <a:spcPct val="0"/>
              </a:spcAft>
              <a:defRPr sz="1600">
                <a:solidFill>
                  <a:schemeClr val="tx1"/>
                </a:solidFill>
                <a:latin typeface="Calibri" panose="020F0502020204030204" pitchFamily="34" charset="0"/>
              </a:defRPr>
            </a:lvl9pPr>
          </a:lstStyle>
          <a:p>
            <a:pPr>
              <a:spcBef>
                <a:spcPct val="0"/>
              </a:spcBef>
            </a:pPr>
            <a:fld id="{FE5A8AC8-FB4E-41C5-8762-CFA2E5B2BE6F}" type="slidenum">
              <a:rPr lang="en-GB" altLang="en-US" sz="1200" smtClean="0">
                <a:solidFill>
                  <a:srgbClr val="000000"/>
                </a:solidFill>
                <a:latin typeface="Arial" panose="020B0604020202020204" pitchFamily="34" charset="0"/>
              </a:rPr>
              <a:pPr>
                <a:spcBef>
                  <a:spcPct val="0"/>
                </a:spcBef>
              </a:pPr>
              <a:t>37</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ED7C3563-2546-4082-9CCF-7557EE208817}"/>
              </a:ext>
            </a:extLst>
          </p:cNvPr>
          <p:cNvSpPr>
            <a:spLocks noGrp="1" noRot="1" noChangeAspect="1" noChangeArrowheads="1" noTextEdit="1"/>
          </p:cNvSpPr>
          <p:nvPr>
            <p:ph type="sldImg"/>
          </p:nvPr>
        </p:nvSpPr>
        <p:spPr>
          <a:xfrm>
            <a:off x="406400" y="696913"/>
            <a:ext cx="6197600" cy="3486150"/>
          </a:xfrm>
          <a:ln/>
        </p:spPr>
      </p:sp>
      <p:sp>
        <p:nvSpPr>
          <p:cNvPr id="107523" name="Notes Placeholder 2">
            <a:extLst>
              <a:ext uri="{FF2B5EF4-FFF2-40B4-BE49-F238E27FC236}">
                <a16:creationId xmlns:a16="http://schemas.microsoft.com/office/drawing/2014/main" id="{398F1B75-0937-4E8C-82EC-257FD789AFE3}"/>
              </a:ext>
            </a:extLst>
          </p:cNvPr>
          <p:cNvSpPr>
            <a:spLocks noGrp="1" noChangeArrowheads="1"/>
          </p:cNvSpPr>
          <p:nvPr>
            <p:ph type="body" idx="1"/>
          </p:nvPr>
        </p:nvSpPr>
        <p:spPr>
          <a:noFill/>
        </p:spPr>
        <p:txBody>
          <a:bodyPr/>
          <a:lstStyle/>
          <a:p>
            <a:endParaRPr lang="en-US" altLang="en-US" dirty="0"/>
          </a:p>
        </p:txBody>
      </p:sp>
      <p:sp>
        <p:nvSpPr>
          <p:cNvPr id="107524" name="Slide Number Placeholder 3">
            <a:extLst>
              <a:ext uri="{FF2B5EF4-FFF2-40B4-BE49-F238E27FC236}">
                <a16:creationId xmlns:a16="http://schemas.microsoft.com/office/drawing/2014/main" id="{7609C184-DBC0-43C6-8BD0-1DF25DC6B627}"/>
              </a:ext>
            </a:extLst>
          </p:cNvPr>
          <p:cNvSpPr>
            <a:spLocks noGrp="1"/>
          </p:cNvSpPr>
          <p:nvPr>
            <p:ph type="sldNum" sz="quarter" idx="5"/>
          </p:nvPr>
        </p:nvSpPr>
        <p:spPr>
          <a:noFill/>
        </p:spPr>
        <p:txBody>
          <a:bodyPr/>
          <a:lstStyle>
            <a:lvl1pPr>
              <a:spcBef>
                <a:spcPct val="30000"/>
              </a:spcBef>
              <a:defRPr sz="1600">
                <a:solidFill>
                  <a:schemeClr val="tx1"/>
                </a:solidFill>
                <a:latin typeface="Calibri" panose="020F0502020204030204" pitchFamily="34" charset="0"/>
              </a:defRPr>
            </a:lvl1pPr>
            <a:lvl2pPr marL="754063" indent="-288925">
              <a:spcBef>
                <a:spcPct val="30000"/>
              </a:spcBef>
              <a:defRPr sz="1600">
                <a:solidFill>
                  <a:schemeClr val="tx1"/>
                </a:solidFill>
                <a:latin typeface="Calibri" panose="020F0502020204030204" pitchFamily="34" charset="0"/>
              </a:defRPr>
            </a:lvl2pPr>
            <a:lvl3pPr marL="1162050" indent="-230188">
              <a:spcBef>
                <a:spcPct val="30000"/>
              </a:spcBef>
              <a:defRPr sz="1600">
                <a:solidFill>
                  <a:schemeClr val="tx1"/>
                </a:solidFill>
                <a:latin typeface="Calibri" panose="020F0502020204030204" pitchFamily="34" charset="0"/>
              </a:defRPr>
            </a:lvl3pPr>
            <a:lvl4pPr marL="1628775" indent="-230188">
              <a:spcBef>
                <a:spcPct val="30000"/>
              </a:spcBef>
              <a:defRPr sz="1600">
                <a:solidFill>
                  <a:schemeClr val="tx1"/>
                </a:solidFill>
                <a:latin typeface="Calibri" panose="020F0502020204030204" pitchFamily="34" charset="0"/>
              </a:defRPr>
            </a:lvl4pPr>
            <a:lvl5pPr marL="2093913" indent="-230188">
              <a:spcBef>
                <a:spcPct val="30000"/>
              </a:spcBef>
              <a:defRPr sz="1600">
                <a:solidFill>
                  <a:schemeClr val="tx1"/>
                </a:solidFill>
                <a:latin typeface="Calibri" panose="020F0502020204030204" pitchFamily="34" charset="0"/>
              </a:defRPr>
            </a:lvl5pPr>
            <a:lvl6pPr marL="2551113" indent="-230188" eaLnBrk="0" fontAlgn="base" hangingPunct="0">
              <a:spcBef>
                <a:spcPct val="30000"/>
              </a:spcBef>
              <a:spcAft>
                <a:spcPct val="0"/>
              </a:spcAft>
              <a:defRPr sz="1600">
                <a:solidFill>
                  <a:schemeClr val="tx1"/>
                </a:solidFill>
                <a:latin typeface="Calibri" panose="020F0502020204030204" pitchFamily="34" charset="0"/>
              </a:defRPr>
            </a:lvl6pPr>
            <a:lvl7pPr marL="3008313" indent="-230188" eaLnBrk="0" fontAlgn="base" hangingPunct="0">
              <a:spcBef>
                <a:spcPct val="30000"/>
              </a:spcBef>
              <a:spcAft>
                <a:spcPct val="0"/>
              </a:spcAft>
              <a:defRPr sz="1600">
                <a:solidFill>
                  <a:schemeClr val="tx1"/>
                </a:solidFill>
                <a:latin typeface="Calibri" panose="020F0502020204030204" pitchFamily="34" charset="0"/>
              </a:defRPr>
            </a:lvl7pPr>
            <a:lvl8pPr marL="3465513" indent="-230188" eaLnBrk="0" fontAlgn="base" hangingPunct="0">
              <a:spcBef>
                <a:spcPct val="30000"/>
              </a:spcBef>
              <a:spcAft>
                <a:spcPct val="0"/>
              </a:spcAft>
              <a:defRPr sz="1600">
                <a:solidFill>
                  <a:schemeClr val="tx1"/>
                </a:solidFill>
                <a:latin typeface="Calibri" panose="020F0502020204030204" pitchFamily="34" charset="0"/>
              </a:defRPr>
            </a:lvl8pPr>
            <a:lvl9pPr marL="3922713" indent="-230188" eaLnBrk="0" fontAlgn="base" hangingPunct="0">
              <a:spcBef>
                <a:spcPct val="30000"/>
              </a:spcBef>
              <a:spcAft>
                <a:spcPct val="0"/>
              </a:spcAft>
              <a:defRPr sz="1600">
                <a:solidFill>
                  <a:schemeClr val="tx1"/>
                </a:solidFill>
                <a:latin typeface="Calibri" panose="020F0502020204030204" pitchFamily="34" charset="0"/>
              </a:defRPr>
            </a:lvl9pPr>
          </a:lstStyle>
          <a:p>
            <a:pPr>
              <a:spcBef>
                <a:spcPct val="0"/>
              </a:spcBef>
            </a:pPr>
            <a:fld id="{0BC8B90B-4CE9-42EC-803A-7D9839273A64}" type="slidenum">
              <a:rPr lang="en-GB" altLang="en-US" sz="1200" smtClean="0">
                <a:solidFill>
                  <a:srgbClr val="000000"/>
                </a:solidFill>
                <a:latin typeface="Arial" panose="020B0604020202020204" pitchFamily="34" charset="0"/>
              </a:rPr>
              <a:pPr>
                <a:spcBef>
                  <a:spcPct val="0"/>
                </a:spcBef>
              </a:pPr>
              <a:t>38</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19FAD7D7-9662-407F-8F5A-860F187DA990}"/>
              </a:ext>
            </a:extLst>
          </p:cNvPr>
          <p:cNvSpPr>
            <a:spLocks noGrp="1" noRot="1" noChangeAspect="1" noChangeArrowheads="1" noTextEdit="1"/>
          </p:cNvSpPr>
          <p:nvPr>
            <p:ph type="sldImg"/>
          </p:nvPr>
        </p:nvSpPr>
        <p:spPr>
          <a:xfrm>
            <a:off x="406400" y="696913"/>
            <a:ext cx="6197600" cy="3486150"/>
          </a:xfrm>
          <a:ln/>
        </p:spPr>
      </p:sp>
      <p:sp>
        <p:nvSpPr>
          <p:cNvPr id="109571" name="Notes Placeholder 2">
            <a:extLst>
              <a:ext uri="{FF2B5EF4-FFF2-40B4-BE49-F238E27FC236}">
                <a16:creationId xmlns:a16="http://schemas.microsoft.com/office/drawing/2014/main" id="{96E50E31-23A0-45EE-A5E1-6ADBBD4CA581}"/>
              </a:ext>
            </a:extLst>
          </p:cNvPr>
          <p:cNvSpPr>
            <a:spLocks noGrp="1" noChangeArrowheads="1"/>
          </p:cNvSpPr>
          <p:nvPr>
            <p:ph type="body" idx="1"/>
          </p:nvPr>
        </p:nvSpPr>
        <p:spPr>
          <a:noFill/>
        </p:spPr>
        <p:txBody>
          <a:bodyPr/>
          <a:lstStyle/>
          <a:p>
            <a:endParaRPr lang="en-US" altLang="en-US" dirty="0"/>
          </a:p>
        </p:txBody>
      </p:sp>
      <p:sp>
        <p:nvSpPr>
          <p:cNvPr id="109572" name="Slide Number Placeholder 3">
            <a:extLst>
              <a:ext uri="{FF2B5EF4-FFF2-40B4-BE49-F238E27FC236}">
                <a16:creationId xmlns:a16="http://schemas.microsoft.com/office/drawing/2014/main" id="{DD66228D-8D3A-4C6B-B2E8-98D0259ABA89}"/>
              </a:ext>
            </a:extLst>
          </p:cNvPr>
          <p:cNvSpPr>
            <a:spLocks noGrp="1"/>
          </p:cNvSpPr>
          <p:nvPr>
            <p:ph type="sldNum" sz="quarter" idx="5"/>
          </p:nvPr>
        </p:nvSpPr>
        <p:spPr>
          <a:noFill/>
        </p:spPr>
        <p:txBody>
          <a:bodyPr/>
          <a:lstStyle>
            <a:lvl1pPr>
              <a:spcBef>
                <a:spcPct val="30000"/>
              </a:spcBef>
              <a:defRPr sz="1600">
                <a:solidFill>
                  <a:schemeClr val="tx1"/>
                </a:solidFill>
                <a:latin typeface="Calibri" panose="020F0502020204030204" pitchFamily="34" charset="0"/>
              </a:defRPr>
            </a:lvl1pPr>
            <a:lvl2pPr marL="754063" indent="-288925">
              <a:spcBef>
                <a:spcPct val="30000"/>
              </a:spcBef>
              <a:defRPr sz="1600">
                <a:solidFill>
                  <a:schemeClr val="tx1"/>
                </a:solidFill>
                <a:latin typeface="Calibri" panose="020F0502020204030204" pitchFamily="34" charset="0"/>
              </a:defRPr>
            </a:lvl2pPr>
            <a:lvl3pPr marL="1162050" indent="-230188">
              <a:spcBef>
                <a:spcPct val="30000"/>
              </a:spcBef>
              <a:defRPr sz="1600">
                <a:solidFill>
                  <a:schemeClr val="tx1"/>
                </a:solidFill>
                <a:latin typeface="Calibri" panose="020F0502020204030204" pitchFamily="34" charset="0"/>
              </a:defRPr>
            </a:lvl3pPr>
            <a:lvl4pPr marL="1628775" indent="-230188">
              <a:spcBef>
                <a:spcPct val="30000"/>
              </a:spcBef>
              <a:defRPr sz="1600">
                <a:solidFill>
                  <a:schemeClr val="tx1"/>
                </a:solidFill>
                <a:latin typeface="Calibri" panose="020F0502020204030204" pitchFamily="34" charset="0"/>
              </a:defRPr>
            </a:lvl4pPr>
            <a:lvl5pPr marL="2093913" indent="-230188">
              <a:spcBef>
                <a:spcPct val="30000"/>
              </a:spcBef>
              <a:defRPr sz="1600">
                <a:solidFill>
                  <a:schemeClr val="tx1"/>
                </a:solidFill>
                <a:latin typeface="Calibri" panose="020F0502020204030204" pitchFamily="34" charset="0"/>
              </a:defRPr>
            </a:lvl5pPr>
            <a:lvl6pPr marL="2551113" indent="-230188" eaLnBrk="0" fontAlgn="base" hangingPunct="0">
              <a:spcBef>
                <a:spcPct val="30000"/>
              </a:spcBef>
              <a:spcAft>
                <a:spcPct val="0"/>
              </a:spcAft>
              <a:defRPr sz="1600">
                <a:solidFill>
                  <a:schemeClr val="tx1"/>
                </a:solidFill>
                <a:latin typeface="Calibri" panose="020F0502020204030204" pitchFamily="34" charset="0"/>
              </a:defRPr>
            </a:lvl6pPr>
            <a:lvl7pPr marL="3008313" indent="-230188" eaLnBrk="0" fontAlgn="base" hangingPunct="0">
              <a:spcBef>
                <a:spcPct val="30000"/>
              </a:spcBef>
              <a:spcAft>
                <a:spcPct val="0"/>
              </a:spcAft>
              <a:defRPr sz="1600">
                <a:solidFill>
                  <a:schemeClr val="tx1"/>
                </a:solidFill>
                <a:latin typeface="Calibri" panose="020F0502020204030204" pitchFamily="34" charset="0"/>
              </a:defRPr>
            </a:lvl7pPr>
            <a:lvl8pPr marL="3465513" indent="-230188" eaLnBrk="0" fontAlgn="base" hangingPunct="0">
              <a:spcBef>
                <a:spcPct val="30000"/>
              </a:spcBef>
              <a:spcAft>
                <a:spcPct val="0"/>
              </a:spcAft>
              <a:defRPr sz="1600">
                <a:solidFill>
                  <a:schemeClr val="tx1"/>
                </a:solidFill>
                <a:latin typeface="Calibri" panose="020F0502020204030204" pitchFamily="34" charset="0"/>
              </a:defRPr>
            </a:lvl8pPr>
            <a:lvl9pPr marL="3922713" indent="-230188" eaLnBrk="0" fontAlgn="base" hangingPunct="0">
              <a:spcBef>
                <a:spcPct val="30000"/>
              </a:spcBef>
              <a:spcAft>
                <a:spcPct val="0"/>
              </a:spcAft>
              <a:defRPr sz="1600">
                <a:solidFill>
                  <a:schemeClr val="tx1"/>
                </a:solidFill>
                <a:latin typeface="Calibri" panose="020F0502020204030204" pitchFamily="34" charset="0"/>
              </a:defRPr>
            </a:lvl9pPr>
          </a:lstStyle>
          <a:p>
            <a:pPr>
              <a:spcBef>
                <a:spcPct val="0"/>
              </a:spcBef>
            </a:pPr>
            <a:fld id="{866C4A32-3D6D-4D4F-BBDD-CAAFF7577469}" type="slidenum">
              <a:rPr lang="en-GB" altLang="en-US" sz="1200" smtClean="0">
                <a:solidFill>
                  <a:srgbClr val="000000"/>
                </a:solidFill>
                <a:latin typeface="Arial" panose="020B0604020202020204" pitchFamily="34" charset="0"/>
              </a:rPr>
              <a:pPr>
                <a:spcBef>
                  <a:spcPct val="0"/>
                </a:spcBef>
              </a:pPr>
              <a:t>39</a:t>
            </a:fld>
            <a:endParaRPr lang="en-GB" altLang="en-US" sz="120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887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A51C65E-1E5C-4973-BCB0-6FEA8C585C5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885F19-547E-452C-9B44-736484D9B8C5}" type="slidenum">
              <a:rPr lang="en-GB" altLang="en-US" smtClean="0"/>
              <a:pPr>
                <a:spcBef>
                  <a:spcPct val="0"/>
                </a:spcBef>
              </a:pPr>
              <a:t>40</a:t>
            </a:fld>
            <a:endParaRPr lang="en-GB" altLang="en-US"/>
          </a:p>
        </p:txBody>
      </p:sp>
      <p:sp>
        <p:nvSpPr>
          <p:cNvPr id="23555" name="Rectangle 2">
            <a:extLst>
              <a:ext uri="{FF2B5EF4-FFF2-40B4-BE49-F238E27FC236}">
                <a16:creationId xmlns:a16="http://schemas.microsoft.com/office/drawing/2014/main" id="{BDBD04B6-B9E1-4F58-87FD-B24168CB5BC6}"/>
              </a:ext>
            </a:extLst>
          </p:cNvPr>
          <p:cNvSpPr>
            <a:spLocks noGrp="1" noRot="1" noChangeAspect="1" noChangeArrowheads="1" noTextEdit="1"/>
          </p:cNvSpPr>
          <p:nvPr>
            <p:ph type="sldImg"/>
          </p:nvPr>
        </p:nvSpPr>
        <p:spPr>
          <a:xfrm>
            <a:off x="406400" y="696913"/>
            <a:ext cx="6197600" cy="3486150"/>
          </a:xfrm>
          <a:ln/>
        </p:spPr>
      </p:sp>
      <p:sp>
        <p:nvSpPr>
          <p:cNvPr id="23556" name="Rectangle 3">
            <a:extLst>
              <a:ext uri="{FF2B5EF4-FFF2-40B4-BE49-F238E27FC236}">
                <a16:creationId xmlns:a16="http://schemas.microsoft.com/office/drawing/2014/main" id="{9C32E5F2-640E-463E-9D3B-CDB808CE66C1}"/>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15509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354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5469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307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93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19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71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2DAD7-FDB9-4986-B181-71AB20447E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052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2514600" y="2297747"/>
            <a:ext cx="9144000" cy="1580337"/>
          </a:xfrm>
          <a:prstGeom prst="rect">
            <a:avLst/>
          </a:prstGeom>
        </p:spPr>
        <p:txBody>
          <a:bodyPr anchor="b">
            <a:noAutofit/>
          </a:bodyPr>
          <a:lstStyle>
            <a:lvl1pPr algn="l">
              <a:defRPr sz="4000" b="0">
                <a:solidFill>
                  <a:srgbClr val="0A3161"/>
                </a:solidFill>
              </a:defRPr>
            </a:lvl1pPr>
          </a:lstStyle>
          <a:p>
            <a:r>
              <a:rPr lang="en-US"/>
              <a:t>IRS Presentation Title</a:t>
            </a:r>
            <a:br>
              <a:rPr lang="en-US"/>
            </a:br>
            <a:r>
              <a:rPr lang="en-US"/>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2514600" y="4002028"/>
            <a:ext cx="9144000"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2423160" y="5155568"/>
            <a:ext cx="9235440" cy="936625"/>
          </a:xfrm>
        </p:spPr>
        <p:txBody>
          <a:bodyPr/>
          <a:lstStyle>
            <a:lvl1pPr>
              <a:defRPr sz="1800" b="0" i="1">
                <a:solidFill>
                  <a:srgbClr val="0A3161"/>
                </a:solidFill>
              </a:defRPr>
            </a:lvl1pPr>
          </a:lstStyle>
          <a:p>
            <a:pPr lvl="0"/>
            <a:r>
              <a:rPr lang="en-US"/>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2514600" y="1920240"/>
            <a:ext cx="3261784" cy="377507"/>
          </a:xfrm>
        </p:spPr>
        <p:txBody>
          <a:bodyPr/>
          <a:lstStyle>
            <a:lvl1pPr>
              <a:defRPr sz="1800" b="0"/>
            </a:lvl1pPr>
          </a:lstStyle>
          <a:p>
            <a:pPr lvl="0"/>
            <a:r>
              <a:rPr lang="en-US"/>
              <a:t>Date</a:t>
            </a:r>
          </a:p>
        </p:txBody>
      </p:sp>
    </p:spTree>
    <p:extLst>
      <p:ext uri="{BB962C8B-B14F-4D97-AF65-F5344CB8AC3E}">
        <p14:creationId xmlns:p14="http://schemas.microsoft.com/office/powerpoint/2010/main" val="159722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1188720"/>
            <a:ext cx="9144000" cy="457200"/>
          </a:xfrm>
          <a:prstGeom prst="rect">
            <a:avLst/>
          </a:prstGeom>
        </p:spPr>
        <p:txBody>
          <a:bodyPr/>
          <a:lstStyle>
            <a:lvl1pPr>
              <a:defRPr sz="2800">
                <a:solidFill>
                  <a:srgbClr val="0A3161"/>
                </a:solidFill>
              </a:defRPr>
            </a:lvl1pPr>
          </a:lstStyle>
          <a:p>
            <a:r>
              <a:rPr lang="en-US"/>
              <a:t>Click to add content</a:t>
            </a:r>
          </a:p>
        </p:txBody>
      </p:sp>
      <p:sp>
        <p:nvSpPr>
          <p:cNvPr id="3" name="Text Placeholder 2"/>
          <p:cNvSpPr>
            <a:spLocks noGrp="1"/>
          </p:cNvSpPr>
          <p:nvPr>
            <p:ph type="body" idx="1"/>
          </p:nvPr>
        </p:nvSpPr>
        <p:spPr>
          <a:xfrm>
            <a:off x="2514600" y="1681163"/>
            <a:ext cx="434340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4600" y="2505075"/>
            <a:ext cx="434340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315199" y="1681163"/>
            <a:ext cx="434340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315200" y="2505075"/>
            <a:ext cx="434340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A vertical divider line seperating content on the left of the slide from content on the right" title="Vertical Divider"/>
          <p:cNvCxnSpPr>
            <a:cxnSpLocks/>
          </p:cNvCxnSpPr>
          <p:nvPr/>
        </p:nvCxnSpPr>
        <p:spPr>
          <a:xfrm>
            <a:off x="7086600"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E42EBCA7-3604-C04F-A05D-46B9F32D0A65}"/>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12" name="Slide Number Placeholder 5">
            <a:extLst>
              <a:ext uri="{FF2B5EF4-FFF2-40B4-BE49-F238E27FC236}">
                <a16:creationId xmlns:a16="http://schemas.microsoft.com/office/drawing/2014/main" id="{EA895434-B736-C24E-A370-A047BAD8A637}"/>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13" name="Date Placeholder 3">
            <a:extLst>
              <a:ext uri="{FF2B5EF4-FFF2-40B4-BE49-F238E27FC236}">
                <a16:creationId xmlns:a16="http://schemas.microsoft.com/office/drawing/2014/main" id="{D02F9159-DD35-AD4F-A9BC-4607814318CC}"/>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cxnSp>
        <p:nvCxnSpPr>
          <p:cNvPr id="14" name="Straight Connector 13" descr="A vertical divider line seperating content on the left of the slide from content on the right" title="Vertical Divider">
            <a:extLst>
              <a:ext uri="{FF2B5EF4-FFF2-40B4-BE49-F238E27FC236}">
                <a16:creationId xmlns:a16="http://schemas.microsoft.com/office/drawing/2014/main" id="{F60B3A9F-3662-45EB-A306-E778F94D5CC4}"/>
              </a:ext>
            </a:extLst>
          </p:cNvPr>
          <p:cNvCxnSpPr>
            <a:cxnSpLocks/>
          </p:cNvCxnSpPr>
          <p:nvPr userDrawn="1"/>
        </p:nvCxnSpPr>
        <p:spPr>
          <a:xfrm>
            <a:off x="6097971"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7333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a:t>Click to add content</a:t>
            </a:r>
          </a:p>
        </p:txBody>
      </p:sp>
      <p:sp>
        <p:nvSpPr>
          <p:cNvPr id="6" name="Footer Placeholder 4">
            <a:extLst>
              <a:ext uri="{FF2B5EF4-FFF2-40B4-BE49-F238E27FC236}">
                <a16:creationId xmlns:a16="http://schemas.microsoft.com/office/drawing/2014/main" id="{10A6FD52-7357-3D40-AEB3-06C8192736EB}"/>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7" name="Slide Number Placeholder 5">
            <a:extLst>
              <a:ext uri="{FF2B5EF4-FFF2-40B4-BE49-F238E27FC236}">
                <a16:creationId xmlns:a16="http://schemas.microsoft.com/office/drawing/2014/main" id="{05DE9611-10E1-4A4B-888A-DCEA91C2492E}"/>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8" name="Date Placeholder 3">
            <a:extLst>
              <a:ext uri="{FF2B5EF4-FFF2-40B4-BE49-F238E27FC236}">
                <a16:creationId xmlns:a16="http://schemas.microsoft.com/office/drawing/2014/main" id="{DC29A81C-F729-0B4B-84F4-89946C370887}"/>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spTree>
    <p:extLst>
      <p:ext uri="{BB962C8B-B14F-4D97-AF65-F5344CB8AC3E}">
        <p14:creationId xmlns:p14="http://schemas.microsoft.com/office/powerpoint/2010/main" val="416336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A852AD1-87E5-2749-B3FF-99CDB1670DB8}"/>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6" name="Slide Number Placeholder 5">
            <a:extLst>
              <a:ext uri="{FF2B5EF4-FFF2-40B4-BE49-F238E27FC236}">
                <a16:creationId xmlns:a16="http://schemas.microsoft.com/office/drawing/2014/main" id="{7AA774BF-4780-5D42-ADAE-28C21AF4B62E}"/>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4E5750FE-9FA4-F249-9206-B72271E7287F}"/>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spTree>
    <p:extLst>
      <p:ext uri="{BB962C8B-B14F-4D97-AF65-F5344CB8AC3E}">
        <p14:creationId xmlns:p14="http://schemas.microsoft.com/office/powerpoint/2010/main" val="272043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1" y="1188720"/>
            <a:ext cx="3657600" cy="1554480"/>
          </a:xfrm>
          <a:prstGeom prst="rect">
            <a:avLst/>
          </a:prstGeom>
        </p:spPr>
        <p:txBody>
          <a:bodyPr anchor="b"/>
          <a:lstStyle>
            <a:lvl1pPr>
              <a:defRPr sz="3200">
                <a:solidFill>
                  <a:srgbClr val="0A3161"/>
                </a:solidFill>
              </a:defRPr>
            </a:lvl1pPr>
          </a:lstStyle>
          <a:p>
            <a:r>
              <a:rPr lang="en-US"/>
              <a:t>Click to add content</a:t>
            </a:r>
          </a:p>
        </p:txBody>
      </p:sp>
      <p:sp>
        <p:nvSpPr>
          <p:cNvPr id="3" name="Content Placeholder 2"/>
          <p:cNvSpPr>
            <a:spLocks noGrp="1"/>
          </p:cNvSpPr>
          <p:nvPr>
            <p:ph idx="1"/>
          </p:nvPr>
        </p:nvSpPr>
        <p:spPr>
          <a:xfrm>
            <a:off x="6400800" y="1188720"/>
            <a:ext cx="5257800" cy="4846320"/>
          </a:xfrm>
        </p:spPr>
        <p:txBody>
          <a:bodyPr/>
          <a:lstStyle>
            <a:lvl1pPr>
              <a:defRPr sz="32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4600" y="2926080"/>
            <a:ext cx="365760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7458E683-2F41-3B44-86DB-CFE4C9484820}"/>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9" name="Slide Number Placeholder 5">
            <a:extLst>
              <a:ext uri="{FF2B5EF4-FFF2-40B4-BE49-F238E27FC236}">
                <a16:creationId xmlns:a16="http://schemas.microsoft.com/office/drawing/2014/main" id="{ED3B4B87-70FC-634D-8AA2-883B002EC1A6}"/>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10" name="Date Placeholder 3">
            <a:extLst>
              <a:ext uri="{FF2B5EF4-FFF2-40B4-BE49-F238E27FC236}">
                <a16:creationId xmlns:a16="http://schemas.microsoft.com/office/drawing/2014/main" id="{A405046D-D3C3-E846-991E-05D5E1B5D938}"/>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spTree>
    <p:extLst>
      <p:ext uri="{BB962C8B-B14F-4D97-AF65-F5344CB8AC3E}">
        <p14:creationId xmlns:p14="http://schemas.microsoft.com/office/powerpoint/2010/main" val="328106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1188720"/>
            <a:ext cx="3657600" cy="1554480"/>
          </a:xfrm>
          <a:prstGeom prst="rect">
            <a:avLst/>
          </a:prstGeom>
        </p:spPr>
        <p:txBody>
          <a:bodyPr anchor="b"/>
          <a:lstStyle>
            <a:lvl1pPr>
              <a:defRPr sz="3200">
                <a:solidFill>
                  <a:srgbClr val="B31942"/>
                </a:solidFill>
              </a:defRPr>
            </a:lvl1pPr>
          </a:lstStyle>
          <a:p>
            <a:r>
              <a:rPr lang="en-US"/>
              <a:t>Click to add content</a:t>
            </a:r>
          </a:p>
        </p:txBody>
      </p:sp>
      <p:sp>
        <p:nvSpPr>
          <p:cNvPr id="3" name="Picture Placeholder 2"/>
          <p:cNvSpPr>
            <a:spLocks noGrp="1"/>
          </p:cNvSpPr>
          <p:nvPr>
            <p:ph type="pic" idx="1"/>
          </p:nvPr>
        </p:nvSpPr>
        <p:spPr>
          <a:xfrm>
            <a:off x="6400800" y="1188720"/>
            <a:ext cx="5257800" cy="4846320"/>
          </a:xfrm>
          <a:ln w="6350">
            <a:noFill/>
          </a:ln>
          <a:effectLst>
            <a:outerShdw blurRad="127000" dist="127000" dir="2700000" algn="tl" rotWithShape="0">
              <a:prstClr val="black">
                <a:alpha val="3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14600" y="2926080"/>
            <a:ext cx="365760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EA213C33-CFD6-AB43-84B3-A1FDCB48BEBB}"/>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10" name="Slide Number Placeholder 5">
            <a:extLst>
              <a:ext uri="{FF2B5EF4-FFF2-40B4-BE49-F238E27FC236}">
                <a16:creationId xmlns:a16="http://schemas.microsoft.com/office/drawing/2014/main" id="{96EDCDBE-938C-0E49-92ED-64117C763108}"/>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11" name="Date Placeholder 3">
            <a:extLst>
              <a:ext uri="{FF2B5EF4-FFF2-40B4-BE49-F238E27FC236}">
                <a16:creationId xmlns:a16="http://schemas.microsoft.com/office/drawing/2014/main" id="{78AD138E-7192-EE4E-B5AA-2B2510361F82}"/>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spTree>
    <p:extLst>
      <p:ext uri="{BB962C8B-B14F-4D97-AF65-F5344CB8AC3E}">
        <p14:creationId xmlns:p14="http://schemas.microsoft.com/office/powerpoint/2010/main" val="966318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2514600" y="2394166"/>
            <a:ext cx="8458200" cy="1487552"/>
          </a:xfrm>
        </p:spPr>
        <p:txBody>
          <a:bodyPr/>
          <a:lstStyle>
            <a:lvl1pPr>
              <a:defRPr sz="4000" b="0"/>
            </a:lvl1pPr>
          </a:lstStyle>
          <a:p>
            <a:r>
              <a:rPr lang="en-US"/>
              <a:t>Click to edit Master title style</a:t>
            </a:r>
          </a:p>
        </p:txBody>
      </p:sp>
      <p:sp>
        <p:nvSpPr>
          <p:cNvPr id="9" name="Text Placeholder 8">
            <a:extLst>
              <a:ext uri="{FF2B5EF4-FFF2-40B4-BE49-F238E27FC236}">
                <a16:creationId xmlns:a16="http://schemas.microsoft.com/office/drawing/2014/main" id="{440235F6-E83A-4008-8827-46EAE898917C}"/>
              </a:ext>
            </a:extLst>
          </p:cNvPr>
          <p:cNvSpPr>
            <a:spLocks noGrp="1"/>
          </p:cNvSpPr>
          <p:nvPr>
            <p:ph type="body" sz="quarter" idx="20"/>
          </p:nvPr>
        </p:nvSpPr>
        <p:spPr>
          <a:xfrm>
            <a:off x="3139090" y="322729"/>
            <a:ext cx="8457898" cy="511500"/>
          </a:xfrm>
        </p:spPr>
        <p:txBody>
          <a:bodyPr/>
          <a:lstStyle>
            <a:lvl1pPr>
              <a:defRPr sz="1700">
                <a:solidFill>
                  <a:srgbClr val="0A3161"/>
                </a:solidFill>
                <a:latin typeface="+mj-lt"/>
              </a:defRPr>
            </a:lvl1pPr>
          </a:lstStyle>
          <a:p>
            <a:pPr lvl="0"/>
            <a:r>
              <a:rPr lang="en-US"/>
              <a:t>Click to edit Master text styles</a:t>
            </a:r>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2514600" y="1919325"/>
            <a:ext cx="3261784" cy="377507"/>
          </a:xfrm>
        </p:spPr>
        <p:txBody>
          <a:bodyPr/>
          <a:lstStyle>
            <a:lvl1pPr>
              <a:defRPr sz="1800" b="0"/>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2514600" y="3979052"/>
            <a:ext cx="9144000" cy="828475"/>
          </a:xfrm>
        </p:spPr>
        <p:txBody>
          <a:bodyPr/>
          <a:lstStyle>
            <a:lvl1pPr>
              <a:defRPr sz="2600" b="0"/>
            </a:lvl1pPr>
          </a:lstStyle>
          <a:p>
            <a:pPr lvl="0"/>
            <a:r>
              <a:rPr lang="en-US"/>
              <a:t>Click to edit Master text styles</a:t>
            </a:r>
          </a:p>
        </p:txBody>
      </p:sp>
      <p:sp>
        <p:nvSpPr>
          <p:cNvPr id="15" name="Text Placeholder 14">
            <a:extLst>
              <a:ext uri="{FF2B5EF4-FFF2-40B4-BE49-F238E27FC236}">
                <a16:creationId xmlns:a16="http://schemas.microsoft.com/office/drawing/2014/main" id="{E79E49CF-2009-4B01-B84B-8567CE1F52C4}"/>
              </a:ext>
            </a:extLst>
          </p:cNvPr>
          <p:cNvSpPr>
            <a:spLocks noGrp="1"/>
          </p:cNvSpPr>
          <p:nvPr>
            <p:ph type="body" sz="quarter" idx="23"/>
          </p:nvPr>
        </p:nvSpPr>
        <p:spPr>
          <a:xfrm>
            <a:off x="2422525" y="5145609"/>
            <a:ext cx="9236075" cy="926441"/>
          </a:xfrm>
        </p:spPr>
        <p:txBody>
          <a:bodyPr/>
          <a:lstStyle>
            <a:lvl1pPr>
              <a:defRPr sz="1800" b="0" i="1">
                <a:solidFill>
                  <a:srgbClr val="0A3161"/>
                </a:solidFill>
              </a:defRPr>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3139090" y="6494726"/>
            <a:ext cx="6940598" cy="271628"/>
          </a:xfrm>
        </p:spPr>
        <p:txBody>
          <a:bodyPr/>
          <a:lstStyle>
            <a:lvl1pPr>
              <a:defRPr sz="800"/>
            </a:lvl1pPr>
          </a:lstStyle>
          <a:p>
            <a:r>
              <a:rPr lang="en-US"/>
              <a:t>Taxpayer First Act Office</a:t>
            </a:r>
          </a:p>
        </p:txBody>
      </p:sp>
    </p:spTree>
    <p:extLst>
      <p:ext uri="{BB962C8B-B14F-4D97-AF65-F5344CB8AC3E}">
        <p14:creationId xmlns:p14="http://schemas.microsoft.com/office/powerpoint/2010/main" val="84132477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2514905" y="2697687"/>
            <a:ext cx="8458200" cy="2231622"/>
          </a:xfrm>
        </p:spPr>
        <p:txBody>
          <a:bodyPr anchor="t"/>
          <a:lstStyle>
            <a:lvl1pPr>
              <a:defRPr sz="4800" b="1"/>
            </a:lvl1pPr>
          </a:lstStyle>
          <a:p>
            <a:r>
              <a:rPr lang="en-US"/>
              <a:t>Click to edit Master title style</a:t>
            </a:r>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2514904" y="1673914"/>
            <a:ext cx="8457897" cy="926440"/>
          </a:xfrm>
        </p:spPr>
        <p:txBody>
          <a:bodyPr anchor="b"/>
          <a:lstStyle>
            <a:lvl1pPr algn="l">
              <a:defRPr sz="1500" b="0" u="none"/>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2514904" y="5994833"/>
            <a:ext cx="5840506" cy="440548"/>
          </a:xfrm>
        </p:spPr>
        <p:txBody>
          <a:bodyPr/>
          <a:lstStyle>
            <a:lvl1pPr>
              <a:defRPr sz="1800" b="0"/>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2514904" y="6562478"/>
            <a:ext cx="6940598" cy="271628"/>
          </a:xfrm>
        </p:spPr>
        <p:txBody>
          <a:bodyPr/>
          <a:lstStyle>
            <a:lvl1pPr>
              <a:defRPr sz="800"/>
            </a:lvl1pPr>
          </a:lstStyle>
          <a:p>
            <a:r>
              <a:rPr lang="en-US"/>
              <a:t>Taxpayer First Act Office</a:t>
            </a:r>
          </a:p>
        </p:txBody>
      </p:sp>
      <p:graphicFrame>
        <p:nvGraphicFramePr>
          <p:cNvPr id="8" name="Table 7" descr="Table used to house the IRS Business Unit Name and IRS Office Name" title="IRS Wayfinder">
            <a:extLst>
              <a:ext uri="{FF2B5EF4-FFF2-40B4-BE49-F238E27FC236}">
                <a16:creationId xmlns:a16="http://schemas.microsoft.com/office/drawing/2014/main" id="{D461A1A9-DCDF-4B50-9BB9-F3A07F963034}"/>
              </a:ext>
            </a:extLst>
          </p:cNvPr>
          <p:cNvGraphicFramePr>
            <a:graphicFrameLocks noGrp="1"/>
          </p:cNvGraphicFramePr>
          <p:nvPr>
            <p:extLst>
              <p:ext uri="{D42A27DB-BD31-4B8C-83A1-F6EECF244321}">
                <p14:modId xmlns:p14="http://schemas.microsoft.com/office/powerpoint/2010/main" val="1619515984"/>
              </p:ext>
            </p:extLst>
          </p:nvPr>
        </p:nvGraphicFramePr>
        <p:xfrm>
          <a:off x="3239954" y="206779"/>
          <a:ext cx="4925692" cy="528801"/>
        </p:xfrm>
        <a:graphic>
          <a:graphicData uri="http://schemas.openxmlformats.org/drawingml/2006/table">
            <a:tbl>
              <a:tblPr firstRow="1" bandRow="1">
                <a:tableStyleId>{5C22544A-7EE6-4342-B048-85BDC9FD1C3A}</a:tableStyleId>
              </a:tblPr>
              <a:tblGrid>
                <a:gridCol w="4925692">
                  <a:extLst>
                    <a:ext uri="{9D8B030D-6E8A-4147-A177-3AD203B41FA5}">
                      <a16:colId xmlns:a16="http://schemas.microsoft.com/office/drawing/2014/main" val="20000"/>
                    </a:ext>
                  </a:extLst>
                </a:gridCol>
              </a:tblGrid>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a:solidFill>
                            <a:srgbClr val="0A3161"/>
                          </a:solidFill>
                          <a:latin typeface="Arial Black" panose="020B0A04020102020204" pitchFamily="34" charset="0"/>
                          <a:ea typeface="Arial" charset="0"/>
                          <a:cs typeface="Arial" charset="0"/>
                        </a:rPr>
                        <a:t>IRS Business Unit Name (No</a:t>
                      </a:r>
                      <a:r>
                        <a:rPr lang="en-US" sz="900" b="1" i="0" baseline="0">
                          <a:solidFill>
                            <a:srgbClr val="0A3161"/>
                          </a:solidFill>
                          <a:latin typeface="Arial Black" panose="020B0A04020102020204" pitchFamily="34" charset="0"/>
                          <a:ea typeface="Arial" charset="0"/>
                          <a:cs typeface="Arial" charset="0"/>
                        </a:rPr>
                        <a:t> Acronyms)</a:t>
                      </a:r>
                      <a:endParaRPr lang="en-US" sz="900" b="1" i="0">
                        <a:solidFill>
                          <a:srgbClr val="0A3161"/>
                        </a:solidFill>
                        <a:latin typeface="Arial Black" panose="020B0A04020102020204" pitchFamily="34" charset="0"/>
                        <a:ea typeface="Arial" charset="0"/>
                        <a:cs typeface="Arial" charset="0"/>
                      </a:endParaRPr>
                    </a:p>
                  </a:txBody>
                  <a:tcPr marL="0" marR="0">
                    <a:lnL w="12700" cmpd="sng">
                      <a:noFill/>
                    </a:lnL>
                    <a:lnR w="12700" cmpd="sng">
                      <a:noFill/>
                    </a:lnR>
                    <a:lnT w="12700" cmpd="sng">
                      <a:noFill/>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cap="all" baseline="0">
                          <a:solidFill>
                            <a:srgbClr val="0A3161"/>
                          </a:solidFill>
                          <a:latin typeface="Arial" charset="0"/>
                          <a:ea typeface="Arial" charset="0"/>
                          <a:cs typeface="Arial" charset="0"/>
                        </a:rPr>
                        <a:t>IRS OFFICE NAME (See Instructions for Use in Notes)</a:t>
                      </a:r>
                    </a:p>
                  </a:txBody>
                  <a:tcPr marL="0" marR="0">
                    <a:lnL w="12700" cmpd="sng">
                      <a:noFill/>
                    </a:lnL>
                    <a:lnR w="12700" cmpd="sng">
                      <a:noFill/>
                    </a:lnR>
                    <a:lnT w="12700" cap="flat" cmpd="sng" algn="ctr">
                      <a:solidFill>
                        <a:srgbClr val="0A316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815339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EC53FE-A1DA-4A2D-9F44-CFFC50303A34}"/>
              </a:ext>
            </a:extLst>
          </p:cNvPr>
          <p:cNvSpPr>
            <a:spLocks noGrp="1"/>
          </p:cNvSpPr>
          <p:nvPr>
            <p:ph type="title"/>
          </p:nvPr>
        </p:nvSpPr>
        <p:spPr>
          <a:xfrm>
            <a:off x="2514905" y="2697687"/>
            <a:ext cx="8458200" cy="2231622"/>
          </a:xfrm>
        </p:spPr>
        <p:txBody>
          <a:bodyPr anchor="t"/>
          <a:lstStyle>
            <a:lvl1pPr>
              <a:lnSpc>
                <a:spcPct val="100000"/>
              </a:lnSpc>
              <a:defRPr sz="6000" b="1"/>
            </a:lvl1pPr>
          </a:lstStyle>
          <a:p>
            <a:r>
              <a:rPr lang="en-US"/>
              <a:t>Click to edit Master title style</a:t>
            </a:r>
          </a:p>
        </p:txBody>
      </p:sp>
      <p:sp>
        <p:nvSpPr>
          <p:cNvPr id="11" name="Text Placeholder 10">
            <a:extLst>
              <a:ext uri="{FF2B5EF4-FFF2-40B4-BE49-F238E27FC236}">
                <a16:creationId xmlns:a16="http://schemas.microsoft.com/office/drawing/2014/main" id="{9175B0CD-2AA6-436D-BF39-B223BE3EA67A}"/>
              </a:ext>
            </a:extLst>
          </p:cNvPr>
          <p:cNvSpPr>
            <a:spLocks noGrp="1"/>
          </p:cNvSpPr>
          <p:nvPr>
            <p:ph type="body" sz="quarter" idx="21"/>
          </p:nvPr>
        </p:nvSpPr>
        <p:spPr>
          <a:xfrm>
            <a:off x="2514904" y="1673914"/>
            <a:ext cx="8457897" cy="926440"/>
          </a:xfrm>
        </p:spPr>
        <p:txBody>
          <a:bodyPr anchor="b"/>
          <a:lstStyle>
            <a:lvl1pPr algn="l">
              <a:defRPr sz="1500" b="0" u="none"/>
            </a:lvl1pPr>
          </a:lstStyle>
          <a:p>
            <a:pPr lvl="0"/>
            <a:r>
              <a:rPr lang="en-US"/>
              <a:t>Click to edit Master text styles</a:t>
            </a:r>
          </a:p>
        </p:txBody>
      </p:sp>
      <p:sp>
        <p:nvSpPr>
          <p:cNvPr id="13" name="Text Placeholder 12">
            <a:extLst>
              <a:ext uri="{FF2B5EF4-FFF2-40B4-BE49-F238E27FC236}">
                <a16:creationId xmlns:a16="http://schemas.microsoft.com/office/drawing/2014/main" id="{16990F42-A49C-4398-9EE9-E59076923521}"/>
              </a:ext>
            </a:extLst>
          </p:cNvPr>
          <p:cNvSpPr>
            <a:spLocks noGrp="1"/>
          </p:cNvSpPr>
          <p:nvPr>
            <p:ph type="body" sz="quarter" idx="22"/>
          </p:nvPr>
        </p:nvSpPr>
        <p:spPr>
          <a:xfrm>
            <a:off x="2514904" y="5994833"/>
            <a:ext cx="5840506" cy="440548"/>
          </a:xfrm>
        </p:spPr>
        <p:txBody>
          <a:bodyPr/>
          <a:lstStyle>
            <a:lvl1pPr>
              <a:defRPr sz="1800" b="0"/>
            </a:lvl1pPr>
          </a:lstStyle>
          <a:p>
            <a:pPr lvl="0"/>
            <a:r>
              <a:rPr lang="en-US"/>
              <a:t>Click to edit Master text styles</a:t>
            </a:r>
          </a:p>
        </p:txBody>
      </p:sp>
      <p:sp>
        <p:nvSpPr>
          <p:cNvPr id="17" name="Footer Placeholder 16">
            <a:extLst>
              <a:ext uri="{FF2B5EF4-FFF2-40B4-BE49-F238E27FC236}">
                <a16:creationId xmlns:a16="http://schemas.microsoft.com/office/drawing/2014/main" id="{61511BE5-5709-49BB-BB62-58A86DDC1AEE}"/>
              </a:ext>
            </a:extLst>
          </p:cNvPr>
          <p:cNvSpPr>
            <a:spLocks noGrp="1"/>
          </p:cNvSpPr>
          <p:nvPr>
            <p:ph type="ftr" sz="quarter" idx="25"/>
          </p:nvPr>
        </p:nvSpPr>
        <p:spPr>
          <a:xfrm>
            <a:off x="2514904" y="6562478"/>
            <a:ext cx="6940598" cy="271628"/>
          </a:xfrm>
        </p:spPr>
        <p:txBody>
          <a:bodyPr/>
          <a:lstStyle>
            <a:lvl1pPr>
              <a:defRPr sz="800"/>
            </a:lvl1pPr>
          </a:lstStyle>
          <a:p>
            <a:r>
              <a:rPr lang="en-US"/>
              <a:t>Taxpayer First Act Office</a:t>
            </a:r>
          </a:p>
        </p:txBody>
      </p:sp>
      <p:sp>
        <p:nvSpPr>
          <p:cNvPr id="7" name="Text Placeholder 8">
            <a:extLst>
              <a:ext uri="{FF2B5EF4-FFF2-40B4-BE49-F238E27FC236}">
                <a16:creationId xmlns:a16="http://schemas.microsoft.com/office/drawing/2014/main" id="{E17CA9FD-00ED-4642-A5C8-4497665BD935}"/>
              </a:ext>
            </a:extLst>
          </p:cNvPr>
          <p:cNvSpPr>
            <a:spLocks noGrp="1"/>
          </p:cNvSpPr>
          <p:nvPr>
            <p:ph type="body" sz="quarter" idx="20"/>
          </p:nvPr>
        </p:nvSpPr>
        <p:spPr>
          <a:xfrm>
            <a:off x="3606229" y="345830"/>
            <a:ext cx="8457898" cy="511500"/>
          </a:xfrm>
        </p:spPr>
        <p:txBody>
          <a:bodyPr/>
          <a:lstStyle>
            <a:lvl1pPr>
              <a:defRPr sz="1700">
                <a:solidFill>
                  <a:srgbClr val="0A3161"/>
                </a:solidFill>
                <a:latin typeface="+mj-lt"/>
              </a:defRPr>
            </a:lvl1pPr>
          </a:lstStyle>
          <a:p>
            <a:pPr lvl="0"/>
            <a:r>
              <a:rPr lang="en-US"/>
              <a:t>Click to edit Master text styles</a:t>
            </a:r>
          </a:p>
        </p:txBody>
      </p:sp>
    </p:spTree>
    <p:extLst>
      <p:ext uri="{BB962C8B-B14F-4D97-AF65-F5344CB8AC3E}">
        <p14:creationId xmlns:p14="http://schemas.microsoft.com/office/powerpoint/2010/main" val="358824510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2225B078-1E8B-4DA1-ADD3-DF8EA9F72D1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914400"/>
            <a:ext cx="12192000" cy="5943600"/>
          </a:xfrm>
          <a:prstGeom prst="rect">
            <a:avLst/>
          </a:prstGeom>
        </p:spPr>
      </p:pic>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9144000" cy="640080"/>
          </a:xfrm>
          <a:prstGeom prst="rect">
            <a:avLst/>
          </a:prstGeom>
          <a:solidFill>
            <a:schemeClr val="bg1"/>
          </a:solidFill>
        </p:spPr>
        <p:txBody>
          <a:bodyPr lIns="2606040" tIns="182880" rIns="0" anchor="t">
            <a:noAutofit/>
          </a:bodyPr>
          <a:lstStyle>
            <a:lvl1pPr algn="l">
              <a:defRPr sz="2800" b="1" cap="none" baseline="0">
                <a:solidFill>
                  <a:srgbClr val="0A3161"/>
                </a:solidFill>
              </a:defRPr>
            </a:lvl1pPr>
          </a:lstStyle>
          <a:p>
            <a:r>
              <a:rPr lang="en-US"/>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9144000" cy="822960"/>
          </a:xfrm>
          <a:solidFill>
            <a:schemeClr val="bg1"/>
          </a:solidFill>
        </p:spPr>
        <p:txBody>
          <a:bodyPr lIns="260604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p:nvCxnSpPr>
        <p:spPr>
          <a:xfrm flipH="1">
            <a:off x="-1" y="4850650"/>
            <a:ext cx="9144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descr="Table used to house the IRS Business Unit Name and IRS Office Name" title="IRS Wayfinder">
            <a:extLst>
              <a:ext uri="{FF2B5EF4-FFF2-40B4-BE49-F238E27FC236}">
                <a16:creationId xmlns:a16="http://schemas.microsoft.com/office/drawing/2014/main" id="{1EB26244-3CB3-4549-B003-7E1A7437BB44}"/>
              </a:ext>
            </a:extLst>
          </p:cNvPr>
          <p:cNvGraphicFramePr>
            <a:graphicFrameLocks noGrp="1"/>
          </p:cNvGraphicFramePr>
          <p:nvPr>
            <p:extLst>
              <p:ext uri="{D42A27DB-BD31-4B8C-83A1-F6EECF244321}">
                <p14:modId xmlns:p14="http://schemas.microsoft.com/office/powerpoint/2010/main" val="2444499276"/>
              </p:ext>
            </p:extLst>
          </p:nvPr>
        </p:nvGraphicFramePr>
        <p:xfrm>
          <a:off x="3239954" y="206779"/>
          <a:ext cx="4925692" cy="528801"/>
        </p:xfrm>
        <a:graphic>
          <a:graphicData uri="http://schemas.openxmlformats.org/drawingml/2006/table">
            <a:tbl>
              <a:tblPr firstRow="1" bandRow="1">
                <a:tableStyleId>{5C22544A-7EE6-4342-B048-85BDC9FD1C3A}</a:tableStyleId>
              </a:tblPr>
              <a:tblGrid>
                <a:gridCol w="4925692">
                  <a:extLst>
                    <a:ext uri="{9D8B030D-6E8A-4147-A177-3AD203B41FA5}">
                      <a16:colId xmlns:a16="http://schemas.microsoft.com/office/drawing/2014/main" val="20000"/>
                    </a:ext>
                  </a:extLst>
                </a:gridCol>
              </a:tblGrid>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a:solidFill>
                            <a:srgbClr val="0A3161"/>
                          </a:solidFill>
                          <a:latin typeface="Arial Black" panose="020B0A04020102020204" pitchFamily="34" charset="0"/>
                          <a:ea typeface="Arial" charset="0"/>
                          <a:cs typeface="Arial" charset="0"/>
                        </a:rPr>
                        <a:t>IRS Business Unit Name (No</a:t>
                      </a:r>
                      <a:r>
                        <a:rPr lang="en-US" sz="900" b="1" i="0" baseline="0">
                          <a:solidFill>
                            <a:srgbClr val="0A3161"/>
                          </a:solidFill>
                          <a:latin typeface="Arial Black" panose="020B0A04020102020204" pitchFamily="34" charset="0"/>
                          <a:ea typeface="Arial" charset="0"/>
                          <a:cs typeface="Arial" charset="0"/>
                        </a:rPr>
                        <a:t> Acronyms)</a:t>
                      </a:r>
                      <a:endParaRPr lang="en-US" sz="900" b="1" i="0">
                        <a:solidFill>
                          <a:srgbClr val="0A3161"/>
                        </a:solidFill>
                        <a:latin typeface="Arial Black" panose="020B0A04020102020204" pitchFamily="34" charset="0"/>
                        <a:ea typeface="Arial" charset="0"/>
                        <a:cs typeface="Arial" charset="0"/>
                      </a:endParaRPr>
                    </a:p>
                  </a:txBody>
                  <a:tcPr marL="0" marR="0">
                    <a:lnL w="12700" cmpd="sng">
                      <a:noFill/>
                    </a:lnL>
                    <a:lnR w="12700" cmpd="sng">
                      <a:noFill/>
                    </a:lnR>
                    <a:lnT w="12700" cmpd="sng">
                      <a:noFill/>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9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cap="all" baseline="0">
                          <a:solidFill>
                            <a:srgbClr val="0A3161"/>
                          </a:solidFill>
                          <a:latin typeface="Arial" charset="0"/>
                          <a:ea typeface="Arial" charset="0"/>
                          <a:cs typeface="Arial" charset="0"/>
                        </a:rPr>
                        <a:t>IRS OFFICE NAME (See Instructions for Use in Notes)</a:t>
                      </a:r>
                    </a:p>
                  </a:txBody>
                  <a:tcPr marL="0" marR="0">
                    <a:lnL w="12700" cmpd="sng">
                      <a:noFill/>
                    </a:lnL>
                    <a:lnR w="12700" cmpd="sng">
                      <a:noFill/>
                    </a:lnR>
                    <a:lnT w="12700" cap="flat" cmpd="sng" algn="ctr">
                      <a:solidFill>
                        <a:srgbClr val="0A316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8503425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ACFE45A6-A351-46C8-A44D-AA07E8B16DAE}"/>
              </a:ext>
            </a:extLst>
          </p:cNvPr>
          <p:cNvSpPr>
            <a:spLocks noGrp="1"/>
          </p:cNvSpPr>
          <p:nvPr>
            <p:ph type="pic" sz="quarter" idx="14"/>
          </p:nvPr>
        </p:nvSpPr>
        <p:spPr>
          <a:xfrm>
            <a:off x="0" y="914400"/>
            <a:ext cx="12192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9144000" cy="640080"/>
          </a:xfrm>
          <a:prstGeom prst="rect">
            <a:avLst/>
          </a:prstGeom>
          <a:solidFill>
            <a:schemeClr val="bg1"/>
          </a:solidFill>
        </p:spPr>
        <p:txBody>
          <a:bodyPr lIns="2606040" tIns="182880" rIns="0" anchor="t">
            <a:noAutofit/>
          </a:bodyPr>
          <a:lstStyle>
            <a:lvl1pPr algn="l">
              <a:defRPr sz="2800" b="1" cap="none" baseline="0">
                <a:solidFill>
                  <a:srgbClr val="0A3161"/>
                </a:solidFill>
              </a:defRPr>
            </a:lvl1pPr>
          </a:lstStyle>
          <a:p>
            <a:r>
              <a:rPr lang="en-US"/>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9144000" cy="822960"/>
          </a:xfrm>
          <a:solidFill>
            <a:schemeClr val="bg1"/>
          </a:solidFill>
        </p:spPr>
        <p:txBody>
          <a:bodyPr lIns="260604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3138787" y="128016"/>
            <a:ext cx="8458200"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IRS Business Unit Name</a:t>
            </a:r>
          </a:p>
        </p:txBody>
      </p:sp>
      <p:cxnSp>
        <p:nvCxnSpPr>
          <p:cNvPr id="22" name="Straight Connector 21">
            <a:extLst>
              <a:ext uri="{FF2B5EF4-FFF2-40B4-BE49-F238E27FC236}">
                <a16:creationId xmlns:a16="http://schemas.microsoft.com/office/drawing/2014/main" id="{4582C598-40F3-334A-8D0E-AC1A2C3D66FB}"/>
              </a:ext>
            </a:extLst>
          </p:cNvPr>
          <p:cNvCxnSpPr/>
          <p:nvPr/>
        </p:nvCxnSpPr>
        <p:spPr>
          <a:xfrm flipH="1">
            <a:off x="-1" y="4850650"/>
            <a:ext cx="9144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41621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2514598" y="2297747"/>
            <a:ext cx="9144000" cy="1580337"/>
          </a:xfrm>
          <a:prstGeom prst="rect">
            <a:avLst/>
          </a:prstGeom>
        </p:spPr>
        <p:txBody>
          <a:bodyPr anchor="b">
            <a:noAutofit/>
          </a:bodyPr>
          <a:lstStyle>
            <a:lvl1pPr algn="l">
              <a:defRPr sz="4000" b="0">
                <a:solidFill>
                  <a:srgbClr val="0A3161"/>
                </a:solidFill>
              </a:defRPr>
            </a:lvl1pPr>
          </a:lstStyle>
          <a:p>
            <a:r>
              <a:rPr lang="en-US"/>
              <a:t>IRS Presentation Title</a:t>
            </a:r>
            <a:br>
              <a:rPr lang="en-US"/>
            </a:br>
            <a:r>
              <a:rPr lang="en-US"/>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2514600" y="4002028"/>
            <a:ext cx="9144000"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2423160" y="5155568"/>
            <a:ext cx="9235440" cy="936625"/>
          </a:xfrm>
        </p:spPr>
        <p:txBody>
          <a:bodyPr/>
          <a:lstStyle>
            <a:lvl1pPr>
              <a:defRPr sz="1800" b="0" i="1">
                <a:solidFill>
                  <a:srgbClr val="0A3161"/>
                </a:solidFill>
              </a:defRPr>
            </a:lvl1pPr>
          </a:lstStyle>
          <a:p>
            <a:pPr lvl="0"/>
            <a:r>
              <a:rPr lang="en-US"/>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2514600" y="1920240"/>
            <a:ext cx="3261784" cy="377507"/>
          </a:xfrm>
        </p:spPr>
        <p:txBody>
          <a:bodyPr/>
          <a:lstStyle>
            <a:lvl1pPr>
              <a:defRPr sz="1800" b="0"/>
            </a:lvl1pPr>
          </a:lstStyle>
          <a:p>
            <a:pPr lvl="0"/>
            <a:r>
              <a:rPr lang="en-US"/>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3866322" y="128016"/>
            <a:ext cx="7730666" cy="685800"/>
          </a:xfrm>
        </p:spPr>
        <p:txBody>
          <a:bodyPr anchor="ctr">
            <a:normAutofit/>
          </a:bodyPr>
          <a:lstStyle>
            <a:lvl1pPr algn="r">
              <a:defRPr sz="1700" b="1" i="0" baseline="0">
                <a:solidFill>
                  <a:srgbClr val="0A3161"/>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3437617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a:t>Click to add content</a:t>
            </a:r>
          </a:p>
        </p:txBody>
      </p:sp>
      <p:sp>
        <p:nvSpPr>
          <p:cNvPr id="3" name="Content Placeholder 2"/>
          <p:cNvSpPr>
            <a:spLocks noGrp="1"/>
          </p:cNvSpPr>
          <p:nvPr>
            <p:ph idx="1" hasCustomPrompt="1"/>
          </p:nvPr>
        </p:nvSpPr>
        <p:spPr>
          <a:xfrm>
            <a:off x="2514600" y="1188720"/>
            <a:ext cx="9144000" cy="4846320"/>
          </a:xfrm>
        </p:spPr>
        <p:txBody>
          <a:bodyPr>
            <a:noAutofit/>
          </a:bodyPr>
          <a:lstStyle>
            <a:lvl4pPr>
              <a:defRPr>
                <a:solidFill>
                  <a:schemeClr val="accent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46120" y="6263643"/>
            <a:ext cx="4876800" cy="365125"/>
          </a:xfrm>
          <a:prstGeom prst="rect">
            <a:avLst/>
          </a:prstGeom>
        </p:spPr>
        <p:txBody>
          <a:bodyPr/>
          <a:lstStyle/>
          <a:p>
            <a:r>
              <a:rPr lang="en-US"/>
              <a:t>Taxpayer First Act Office</a:t>
            </a:r>
          </a:p>
        </p:txBody>
      </p:sp>
      <p:sp>
        <p:nvSpPr>
          <p:cNvPr id="6" name="Slide Number Placeholder 5"/>
          <p:cNvSpPr>
            <a:spLocks noGrp="1"/>
          </p:cNvSpPr>
          <p:nvPr>
            <p:ph type="sldNum" sz="quarter" idx="12"/>
          </p:nvPr>
        </p:nvSpPr>
        <p:spPr>
          <a:xfrm>
            <a:off x="2514600" y="6263640"/>
            <a:ext cx="609600" cy="365760"/>
          </a:xfrm>
          <a:prstGeom prst="rect">
            <a:avLst/>
          </a:prstGeom>
        </p:spPr>
        <p:txBody>
          <a:bodyPr/>
          <a:lstStyle/>
          <a:p>
            <a:r>
              <a:rPr lang="en-US"/>
              <a:t>Page </a:t>
            </a:r>
            <a:fld id="{781057C3-FDA3-B146-AA6C-F3C04E67C803}" type="slidenum">
              <a:rPr lang="en-US" smtClean="0"/>
              <a:pPr/>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8919464" y="6263643"/>
            <a:ext cx="2739136" cy="365125"/>
          </a:xfrm>
          <a:prstGeom prst="rect">
            <a:avLst/>
          </a:prstGeom>
        </p:spPr>
        <p:txBody>
          <a:bodyPr/>
          <a:lstStyle/>
          <a:p>
            <a:endParaRPr lang="en-US"/>
          </a:p>
        </p:txBody>
      </p:sp>
    </p:spTree>
    <p:extLst>
      <p:ext uri="{BB962C8B-B14F-4D97-AF65-F5344CB8AC3E}">
        <p14:creationId xmlns:p14="http://schemas.microsoft.com/office/powerpoint/2010/main" val="2090851562"/>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a:t>Click to add content</a:t>
            </a:r>
          </a:p>
        </p:txBody>
      </p:sp>
      <p:sp>
        <p:nvSpPr>
          <p:cNvPr id="3" name="Content Placeholder 2"/>
          <p:cNvSpPr>
            <a:spLocks noGrp="1"/>
          </p:cNvSpPr>
          <p:nvPr>
            <p:ph sz="half" idx="1"/>
          </p:nvPr>
        </p:nvSpPr>
        <p:spPr>
          <a:xfrm>
            <a:off x="2514600" y="1541929"/>
            <a:ext cx="4343400" cy="4401670"/>
          </a:xfrm>
        </p:spPr>
        <p:txBody>
          <a:bodyPr/>
          <a:lstStyle>
            <a:lvl1pPr>
              <a:defRPr sz="2000" b="0">
                <a:solidFill>
                  <a:srgbClr val="0A3161"/>
                </a:solidFill>
              </a:defRPr>
            </a:lvl1pPr>
            <a:lvl5pPr>
              <a:defRPr sz="2000"/>
            </a:lvl5pPr>
          </a:lstStyle>
          <a:p>
            <a:pPr lvl="0"/>
            <a:r>
              <a:rPr lang="en-US"/>
              <a:t>Click to edit Master text styles</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774544" y="1188720"/>
            <a:ext cx="1541462" cy="1160034"/>
          </a:xfrm>
        </p:spPr>
        <p:txBody>
          <a:bodyPr/>
          <a:lstStyle>
            <a:lvl1pPr>
              <a:defRPr sz="8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r>
              <a:rPr lang="en-US"/>
              <a:t>Taxpayer First Act Office</a:t>
            </a:r>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r>
              <a:rPr lang="en-US"/>
              <a:t>Page </a:t>
            </a:r>
            <a:fld id="{781057C3-FDA3-B146-AA6C-F3C04E67C803}" type="slidenum">
              <a:rPr lang="en-US" smtClean="0"/>
              <a:pPr/>
              <a:t>‹#›</a:t>
            </a:fld>
            <a:endParaRPr lang="en-US"/>
          </a:p>
        </p:txBody>
      </p:sp>
    </p:spTree>
    <p:extLst>
      <p:ext uri="{BB962C8B-B14F-4D97-AF65-F5344CB8AC3E}">
        <p14:creationId xmlns:p14="http://schemas.microsoft.com/office/powerpoint/2010/main" val="389104291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dirty="0"/>
              <a:t>Click to add content</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774544" y="1188720"/>
            <a:ext cx="1541462" cy="1160034"/>
          </a:xfrm>
        </p:spPr>
        <p:txBody>
          <a:bodyPr/>
          <a:lstStyle>
            <a:lvl1pPr>
              <a:defRPr sz="8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r>
              <a:rPr lang="en-US" dirty="0"/>
              <a:t>Taxpayer First Act Office</a:t>
            </a:r>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r>
              <a:rPr lang="en-US" dirty="0"/>
              <a:t>Page </a:t>
            </a:r>
            <a:fld id="{781057C3-FDA3-B146-AA6C-F3C04E67C803}" type="slidenum">
              <a:rPr lang="en-US" smtClean="0"/>
              <a:pPr/>
              <a:t>‹#›</a:t>
            </a:fld>
            <a:endParaRPr lang="en-US" dirty="0"/>
          </a:p>
        </p:txBody>
      </p:sp>
      <p:graphicFrame>
        <p:nvGraphicFramePr>
          <p:cNvPr id="12" name="Table Placeholder 6" descr="Example of IRS blue banded table style" title="Table Example">
            <a:extLst>
              <a:ext uri="{FF2B5EF4-FFF2-40B4-BE49-F238E27FC236}">
                <a16:creationId xmlns:a16="http://schemas.microsoft.com/office/drawing/2014/main" id="{96EC36E7-3EFE-417D-A923-7BBEB7A875E0}"/>
              </a:ext>
            </a:extLst>
          </p:cNvPr>
          <p:cNvGraphicFramePr>
            <a:graphicFrameLocks/>
          </p:cNvGraphicFramePr>
          <p:nvPr>
            <p:extLst>
              <p:ext uri="{D42A27DB-BD31-4B8C-83A1-F6EECF244321}">
                <p14:modId xmlns:p14="http://schemas.microsoft.com/office/powerpoint/2010/main" val="1787508731"/>
              </p:ext>
            </p:extLst>
          </p:nvPr>
        </p:nvGraphicFramePr>
        <p:xfrm>
          <a:off x="2606040" y="1249550"/>
          <a:ext cx="9052560" cy="4394588"/>
        </p:xfrm>
        <a:graphic>
          <a:graphicData uri="http://schemas.openxmlformats.org/drawingml/2006/table">
            <a:tbl>
              <a:tblPr firstRow="1" bandRow="1">
                <a:tableStyleId>{5940675A-B579-460E-94D1-54222C63F5DA}</a:tableStyleId>
              </a:tblPr>
              <a:tblGrid>
                <a:gridCol w="2263140">
                  <a:extLst>
                    <a:ext uri="{9D8B030D-6E8A-4147-A177-3AD203B41FA5}">
                      <a16:colId xmlns:a16="http://schemas.microsoft.com/office/drawing/2014/main" val="20000"/>
                    </a:ext>
                  </a:extLst>
                </a:gridCol>
                <a:gridCol w="2263140">
                  <a:extLst>
                    <a:ext uri="{9D8B030D-6E8A-4147-A177-3AD203B41FA5}">
                      <a16:colId xmlns:a16="http://schemas.microsoft.com/office/drawing/2014/main" val="20001"/>
                    </a:ext>
                  </a:extLst>
                </a:gridCol>
                <a:gridCol w="2263140">
                  <a:extLst>
                    <a:ext uri="{9D8B030D-6E8A-4147-A177-3AD203B41FA5}">
                      <a16:colId xmlns:a16="http://schemas.microsoft.com/office/drawing/2014/main" val="20002"/>
                    </a:ext>
                  </a:extLst>
                </a:gridCol>
                <a:gridCol w="2263140">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marL="102350" marR="102350"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350701203"/>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dirty="0"/>
              <a:t>Click to add content</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774544" y="1188720"/>
            <a:ext cx="1541462" cy="1160034"/>
          </a:xfrm>
        </p:spPr>
        <p:txBody>
          <a:bodyPr/>
          <a:lstStyle>
            <a:lvl1pPr>
              <a:defRPr sz="8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dirty="0"/>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r>
              <a:rPr lang="en-US" dirty="0"/>
              <a:t>Taxpayer First Act Office</a:t>
            </a:r>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r>
              <a:rPr lang="en-US" dirty="0"/>
              <a:t>Page </a:t>
            </a:r>
            <a:fld id="{781057C3-FDA3-B146-AA6C-F3C04E67C803}" type="slidenum">
              <a:rPr lang="en-US" smtClean="0"/>
              <a:pPr/>
              <a:t>‹#›</a:t>
            </a:fld>
            <a:endParaRPr lang="en-US" dirty="0"/>
          </a:p>
        </p:txBody>
      </p:sp>
      <p:graphicFrame>
        <p:nvGraphicFramePr>
          <p:cNvPr id="8" name="Table Placeholder 6" descr="Example of IRS blue banded table style" title="Table Example">
            <a:extLst>
              <a:ext uri="{FF2B5EF4-FFF2-40B4-BE49-F238E27FC236}">
                <a16:creationId xmlns:a16="http://schemas.microsoft.com/office/drawing/2014/main" id="{E9FEA915-730F-4D0B-8A25-1B6886A60100}"/>
              </a:ext>
            </a:extLst>
          </p:cNvPr>
          <p:cNvGraphicFramePr>
            <a:graphicFrameLocks/>
          </p:cNvGraphicFramePr>
          <p:nvPr>
            <p:extLst>
              <p:ext uri="{D42A27DB-BD31-4B8C-83A1-F6EECF244321}">
                <p14:modId xmlns:p14="http://schemas.microsoft.com/office/powerpoint/2010/main" val="2282534984"/>
              </p:ext>
            </p:extLst>
          </p:nvPr>
        </p:nvGraphicFramePr>
        <p:xfrm>
          <a:off x="2606040" y="1371600"/>
          <a:ext cx="9052560" cy="4394588"/>
        </p:xfrm>
        <a:graphic>
          <a:graphicData uri="http://schemas.openxmlformats.org/drawingml/2006/table">
            <a:tbl>
              <a:tblPr firstRow="1" bandRow="1">
                <a:tableStyleId>{5940675A-B579-460E-94D1-54222C63F5DA}</a:tableStyleId>
              </a:tblPr>
              <a:tblGrid>
                <a:gridCol w="2263140">
                  <a:extLst>
                    <a:ext uri="{9D8B030D-6E8A-4147-A177-3AD203B41FA5}">
                      <a16:colId xmlns:a16="http://schemas.microsoft.com/office/drawing/2014/main" val="20000"/>
                    </a:ext>
                  </a:extLst>
                </a:gridCol>
                <a:gridCol w="2263140">
                  <a:extLst>
                    <a:ext uri="{9D8B030D-6E8A-4147-A177-3AD203B41FA5}">
                      <a16:colId xmlns:a16="http://schemas.microsoft.com/office/drawing/2014/main" val="20001"/>
                    </a:ext>
                  </a:extLst>
                </a:gridCol>
                <a:gridCol w="2263140">
                  <a:extLst>
                    <a:ext uri="{9D8B030D-6E8A-4147-A177-3AD203B41FA5}">
                      <a16:colId xmlns:a16="http://schemas.microsoft.com/office/drawing/2014/main" val="20002"/>
                    </a:ext>
                  </a:extLst>
                </a:gridCol>
                <a:gridCol w="2263140">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91595851"/>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7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a:t>Click to add content</a:t>
            </a:r>
          </a:p>
        </p:txBody>
      </p:sp>
      <p:sp>
        <p:nvSpPr>
          <p:cNvPr id="3" name="Content Placeholder 2"/>
          <p:cNvSpPr>
            <a:spLocks noGrp="1"/>
          </p:cNvSpPr>
          <p:nvPr>
            <p:ph sz="half" idx="1"/>
          </p:nvPr>
        </p:nvSpPr>
        <p:spPr>
          <a:xfrm>
            <a:off x="2514600" y="1188720"/>
            <a:ext cx="4343400" cy="4754880"/>
          </a:xfrm>
        </p:spPr>
        <p:txBody>
          <a:bodyPr/>
          <a:lstStyle>
            <a:lvl1pPr>
              <a:defRPr sz="1200" b="0">
                <a:solidFill>
                  <a:srgbClr val="0A3161"/>
                </a:solidFill>
              </a:defRPr>
            </a:lvl1pPr>
            <a:lvl5pPr>
              <a:defRPr sz="2000"/>
            </a:lvl5pPr>
          </a:lstStyle>
          <a:p>
            <a:pPr lvl="0"/>
            <a:r>
              <a:rPr lang="en-US"/>
              <a:t>Click to edit Master text styles</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1774544" y="1188720"/>
            <a:ext cx="1541462" cy="1160034"/>
          </a:xfrm>
        </p:spPr>
        <p:txBody>
          <a:bodyPr/>
          <a:lstStyle>
            <a:lvl1pPr>
              <a:defRPr sz="80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r>
              <a:rPr lang="en-US"/>
              <a:t>Taxpayer First Act Office</a:t>
            </a:r>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r>
              <a:rPr lang="en-US"/>
              <a:t>Page </a:t>
            </a:r>
            <a:fld id="{781057C3-FDA3-B146-AA6C-F3C04E67C803}" type="slidenum">
              <a:rPr lang="en-US" smtClean="0"/>
              <a:pPr/>
              <a:t>‹#›</a:t>
            </a:fld>
            <a:endParaRPr lang="en-US"/>
          </a:p>
        </p:txBody>
      </p:sp>
    </p:spTree>
    <p:extLst>
      <p:ext uri="{BB962C8B-B14F-4D97-AF65-F5344CB8AC3E}">
        <p14:creationId xmlns:p14="http://schemas.microsoft.com/office/powerpoint/2010/main" val="4078202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a:t>Click to add content</a:t>
            </a:r>
          </a:p>
        </p:txBody>
      </p:sp>
      <p:sp>
        <p:nvSpPr>
          <p:cNvPr id="3" name="Content Placeholder 2"/>
          <p:cNvSpPr>
            <a:spLocks noGrp="1"/>
          </p:cNvSpPr>
          <p:nvPr>
            <p:ph sz="half" idx="1"/>
          </p:nvPr>
        </p:nvSpPr>
        <p:spPr>
          <a:xfrm>
            <a:off x="2514600" y="1188720"/>
            <a:ext cx="4343400" cy="4754880"/>
          </a:xfrm>
        </p:spPr>
        <p:txBody>
          <a:bodyPr/>
          <a:lstStyle>
            <a:lvl1pPr>
              <a:defRPr sz="1200" b="0">
                <a:solidFill>
                  <a:srgbClr val="0A3161"/>
                </a:solidFill>
              </a:defRPr>
            </a:lvl1pPr>
            <a:lvl5pPr>
              <a:defRPr sz="2000"/>
            </a:lvl5pPr>
          </a:lstStyle>
          <a:p>
            <a:pPr lvl="0"/>
            <a:r>
              <a:rPr lang="en-US"/>
              <a:t>Click to edit Master text styles</a:t>
            </a:r>
          </a:p>
        </p:txBody>
      </p:sp>
      <p:sp>
        <p:nvSpPr>
          <p:cNvPr id="19" name="Text Placeholder 18">
            <a:extLst>
              <a:ext uri="{FF2B5EF4-FFF2-40B4-BE49-F238E27FC236}">
                <a16:creationId xmlns:a16="http://schemas.microsoft.com/office/drawing/2014/main" id="{AAD85DAA-10AA-4606-8FA2-6738000F69DD}"/>
              </a:ext>
            </a:extLst>
          </p:cNvPr>
          <p:cNvSpPr>
            <a:spLocks noGrp="1"/>
          </p:cNvSpPr>
          <p:nvPr>
            <p:ph type="body" sz="quarter" idx="15"/>
          </p:nvPr>
        </p:nvSpPr>
        <p:spPr>
          <a:xfrm>
            <a:off x="7306236" y="1188720"/>
            <a:ext cx="4352363" cy="774551"/>
          </a:xfrm>
        </p:spPr>
        <p:txBody>
          <a:bodyPr/>
          <a:lstStyle>
            <a:lvl1pPr>
              <a:defRPr sz="1400">
                <a:solidFill>
                  <a:srgbClr val="009FDA"/>
                </a:solidFill>
              </a:defRPr>
            </a:lvl1pPr>
          </a:lstStyle>
          <a:p>
            <a:pPr lvl="0"/>
            <a:r>
              <a:rPr lang="en-US"/>
              <a:t>Click to edit Master text styles</a:t>
            </a:r>
          </a:p>
        </p:txBody>
      </p:sp>
      <p:sp>
        <p:nvSpPr>
          <p:cNvPr id="12" name="Text Placeholder 18">
            <a:extLst>
              <a:ext uri="{FF2B5EF4-FFF2-40B4-BE49-F238E27FC236}">
                <a16:creationId xmlns:a16="http://schemas.microsoft.com/office/drawing/2014/main" id="{6A9C076B-581B-4A76-B931-2A8BC6406554}"/>
              </a:ext>
            </a:extLst>
          </p:cNvPr>
          <p:cNvSpPr>
            <a:spLocks noGrp="1"/>
          </p:cNvSpPr>
          <p:nvPr>
            <p:ph type="body" sz="quarter" idx="26"/>
          </p:nvPr>
        </p:nvSpPr>
        <p:spPr>
          <a:xfrm>
            <a:off x="-1774544" y="1188720"/>
            <a:ext cx="1541462" cy="1160034"/>
          </a:xfrm>
        </p:spPr>
        <p:txBody>
          <a:bodyPr/>
          <a:lstStyle>
            <a:lvl1pPr>
              <a:defRPr sz="800" b="0">
                <a:solidFill>
                  <a:schemeClr val="bg1"/>
                </a:solidFill>
              </a:defRPr>
            </a:lvl1pPr>
          </a:lstStyle>
          <a:p>
            <a:pPr lvl="0"/>
            <a:r>
              <a:rPr lang="en-US"/>
              <a:t>Click to edit Master text styles</a:t>
            </a:r>
          </a:p>
        </p:txBody>
      </p:sp>
      <p:sp>
        <p:nvSpPr>
          <p:cNvPr id="30" name="Date Placeholder 29">
            <a:extLst>
              <a:ext uri="{FF2B5EF4-FFF2-40B4-BE49-F238E27FC236}">
                <a16:creationId xmlns:a16="http://schemas.microsoft.com/office/drawing/2014/main" id="{D1AF6648-F834-425E-91B5-35D020FDAAA5}"/>
              </a:ext>
            </a:extLst>
          </p:cNvPr>
          <p:cNvSpPr>
            <a:spLocks noGrp="1"/>
          </p:cNvSpPr>
          <p:nvPr>
            <p:ph type="dt" sz="half" idx="23"/>
          </p:nvPr>
        </p:nvSpPr>
        <p:spPr/>
        <p:txBody>
          <a:bodyPr/>
          <a:lstStyle>
            <a:lvl1pPr>
              <a:defRPr/>
            </a:lvl1pPr>
          </a:lstStyle>
          <a:p>
            <a:endParaRPr lang="en-US"/>
          </a:p>
        </p:txBody>
      </p:sp>
      <p:sp>
        <p:nvSpPr>
          <p:cNvPr id="31" name="Footer Placeholder 30">
            <a:extLst>
              <a:ext uri="{FF2B5EF4-FFF2-40B4-BE49-F238E27FC236}">
                <a16:creationId xmlns:a16="http://schemas.microsoft.com/office/drawing/2014/main" id="{2C6AE4D8-E4B7-4836-A523-25BC2C05E2CA}"/>
              </a:ext>
            </a:extLst>
          </p:cNvPr>
          <p:cNvSpPr>
            <a:spLocks noGrp="1"/>
          </p:cNvSpPr>
          <p:nvPr>
            <p:ph type="ftr" sz="quarter" idx="24"/>
          </p:nvPr>
        </p:nvSpPr>
        <p:spPr/>
        <p:txBody>
          <a:bodyPr/>
          <a:lstStyle/>
          <a:p>
            <a:r>
              <a:rPr lang="en-US"/>
              <a:t>Taxpayer First Act Office</a:t>
            </a:r>
          </a:p>
        </p:txBody>
      </p:sp>
      <p:sp>
        <p:nvSpPr>
          <p:cNvPr id="32" name="Slide Number Placeholder 31">
            <a:extLst>
              <a:ext uri="{FF2B5EF4-FFF2-40B4-BE49-F238E27FC236}">
                <a16:creationId xmlns:a16="http://schemas.microsoft.com/office/drawing/2014/main" id="{9DDF504E-4762-4108-92B7-69EA4825B8A1}"/>
              </a:ext>
            </a:extLst>
          </p:cNvPr>
          <p:cNvSpPr>
            <a:spLocks noGrp="1"/>
          </p:cNvSpPr>
          <p:nvPr>
            <p:ph type="sldNum" sz="quarter" idx="25"/>
          </p:nvPr>
        </p:nvSpPr>
        <p:spPr/>
        <p:txBody>
          <a:bodyPr/>
          <a:lstStyle/>
          <a:p>
            <a:r>
              <a:rPr lang="en-US"/>
              <a:t>Page </a:t>
            </a:r>
            <a:fld id="{781057C3-FDA3-B146-AA6C-F3C04E67C803}" type="slidenum">
              <a:rPr lang="en-US" smtClean="0"/>
              <a:pPr/>
              <a:t>‹#›</a:t>
            </a:fld>
            <a:endParaRPr lang="en-US"/>
          </a:p>
        </p:txBody>
      </p:sp>
    </p:spTree>
    <p:extLst>
      <p:ext uri="{BB962C8B-B14F-4D97-AF65-F5344CB8AC3E}">
        <p14:creationId xmlns:p14="http://schemas.microsoft.com/office/powerpoint/2010/main" val="652588778"/>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1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363703" y="1830791"/>
            <a:ext cx="9330944" cy="1213573"/>
          </a:xfrm>
          <a:prstGeom prst="rect">
            <a:avLst/>
          </a:prstGeom>
        </p:spPr>
        <p:txBody>
          <a:bodyPr anchor="b">
            <a:noAutofit/>
          </a:bodyPr>
          <a:lstStyle>
            <a:lvl1pPr algn="l">
              <a:defRPr sz="4000" b="0">
                <a:solidFill>
                  <a:srgbClr val="0A3161"/>
                </a:solidFill>
              </a:defRPr>
            </a:lvl1pPr>
          </a:lstStyle>
          <a:p>
            <a:r>
              <a:rPr lang="en-US"/>
              <a:t>Presentation Title</a:t>
            </a:r>
            <a:br>
              <a:rPr lang="en-US"/>
            </a:br>
            <a:r>
              <a:rPr lang="en-US"/>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363702" y="3168308"/>
            <a:ext cx="9330943"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1286933" y="4321848"/>
            <a:ext cx="8558107" cy="936625"/>
          </a:xfrm>
        </p:spPr>
        <p:txBody>
          <a:bodyPr/>
          <a:lstStyle>
            <a:lvl1pPr>
              <a:defRPr sz="1800" b="0" i="1">
                <a:solidFill>
                  <a:srgbClr val="0A3161"/>
                </a:solidFill>
              </a:defRPr>
            </a:lvl1pPr>
          </a:lstStyle>
          <a:p>
            <a:pPr lvl="0"/>
            <a:r>
              <a:rPr lang="en-US"/>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363701" y="1505726"/>
            <a:ext cx="3261784" cy="377507"/>
          </a:xfrm>
        </p:spPr>
        <p:txBody>
          <a:bodyPr/>
          <a:lstStyle>
            <a:lvl1pPr>
              <a:defRPr sz="1800" b="0"/>
            </a:lvl1pPr>
          </a:lstStyle>
          <a:p>
            <a:pPr lvl="0"/>
            <a:r>
              <a:rPr lang="en-US"/>
              <a:t>Date</a:t>
            </a:r>
          </a:p>
        </p:txBody>
      </p:sp>
    </p:spTree>
    <p:extLst>
      <p:ext uri="{BB962C8B-B14F-4D97-AF65-F5344CB8AC3E}">
        <p14:creationId xmlns:p14="http://schemas.microsoft.com/office/powerpoint/2010/main" val="1875293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2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363703" y="1803897"/>
            <a:ext cx="9330944" cy="1213573"/>
          </a:xfrm>
          <a:prstGeom prst="rect">
            <a:avLst/>
          </a:prstGeom>
        </p:spPr>
        <p:txBody>
          <a:bodyPr anchor="b">
            <a:noAutofit/>
          </a:bodyPr>
          <a:lstStyle>
            <a:lvl1pPr algn="l">
              <a:defRPr sz="4000" b="0">
                <a:solidFill>
                  <a:srgbClr val="0A3161"/>
                </a:solidFill>
              </a:defRPr>
            </a:lvl1pPr>
          </a:lstStyle>
          <a:p>
            <a:r>
              <a:rPr lang="en-US"/>
              <a:t>Presentation Title</a:t>
            </a:r>
            <a:br>
              <a:rPr lang="en-US"/>
            </a:br>
            <a:r>
              <a:rPr lang="en-US"/>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363702" y="3141414"/>
            <a:ext cx="9330943"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br>
              <a:rPr lang="en-US"/>
            </a:br>
            <a:r>
              <a:rPr lang="en-US"/>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286933" y="4294954"/>
            <a:ext cx="8558107" cy="936625"/>
          </a:xfrm>
        </p:spPr>
        <p:txBody>
          <a:bodyPr/>
          <a:lstStyle>
            <a:lvl1pPr>
              <a:defRPr sz="1800" b="0" i="1">
                <a:solidFill>
                  <a:srgbClr val="0A3161"/>
                </a:solidFill>
              </a:defRPr>
            </a:lvl1pPr>
          </a:lstStyle>
          <a:p>
            <a:pPr lvl="0"/>
            <a:r>
              <a:rPr lang="en-US"/>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363701" y="1478832"/>
            <a:ext cx="3261784" cy="377507"/>
          </a:xfrm>
        </p:spPr>
        <p:txBody>
          <a:bodyPr/>
          <a:lstStyle>
            <a:lvl1pPr>
              <a:defRPr sz="1800" b="0"/>
            </a:lvl1pPr>
          </a:lstStyle>
          <a:p>
            <a:pPr lvl="0"/>
            <a:r>
              <a:rPr lang="en-US"/>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363702" y="484524"/>
            <a:ext cx="6428317"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3096013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3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905809" y="2115231"/>
            <a:ext cx="9724537" cy="2260314"/>
          </a:xfrm>
          <a:prstGeom prst="rect">
            <a:avLst/>
          </a:prstGeom>
        </p:spPr>
        <p:txBody>
          <a:bodyPr anchor="t">
            <a:noAutofit/>
          </a:bodyPr>
          <a:lstStyle>
            <a:lvl1pPr algn="l">
              <a:defRPr sz="4800" b="1" cap="none" baseline="0">
                <a:solidFill>
                  <a:srgbClr val="0A3161"/>
                </a:solidFill>
              </a:defRPr>
            </a:lvl1pPr>
          </a:lstStyle>
          <a:p>
            <a:r>
              <a:rPr lang="en-US"/>
              <a:t>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905810" y="1183342"/>
            <a:ext cx="6587495" cy="870243"/>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988004" y="4437193"/>
            <a:ext cx="4916229" cy="377507"/>
          </a:xfrm>
        </p:spPr>
        <p:txBody>
          <a:bodyPr/>
          <a:lstStyle>
            <a:lvl1pPr>
              <a:defRPr sz="1800" b="0">
                <a:solidFill>
                  <a:srgbClr val="B31942"/>
                </a:solidFill>
              </a:defRPr>
            </a:lvl1pPr>
          </a:lstStyle>
          <a:p>
            <a:pPr lvl="0"/>
            <a:r>
              <a:rPr lang="en-US"/>
              <a:t>Date</a:t>
            </a:r>
          </a:p>
        </p:txBody>
      </p:sp>
    </p:spTree>
    <p:extLst>
      <p:ext uri="{BB962C8B-B14F-4D97-AF65-F5344CB8AC3E}">
        <p14:creationId xmlns:p14="http://schemas.microsoft.com/office/powerpoint/2010/main" val="835943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4 Alt Title Slide no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905809" y="2133161"/>
            <a:ext cx="9724537" cy="2260314"/>
          </a:xfrm>
          <a:prstGeom prst="rect">
            <a:avLst/>
          </a:prstGeom>
        </p:spPr>
        <p:txBody>
          <a:bodyPr anchor="t">
            <a:noAutofit/>
          </a:bodyPr>
          <a:lstStyle>
            <a:lvl1pPr algn="l">
              <a:defRPr sz="4800" b="1" cap="none" baseline="0">
                <a:solidFill>
                  <a:srgbClr val="0A3161"/>
                </a:solidFill>
              </a:defRPr>
            </a:lvl1pPr>
          </a:lstStyle>
          <a:p>
            <a:r>
              <a:rPr lang="en-US"/>
              <a:t>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905810" y="1228166"/>
            <a:ext cx="6587495" cy="843349"/>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988004" y="4462247"/>
            <a:ext cx="4916229" cy="377507"/>
          </a:xfrm>
        </p:spPr>
        <p:txBody>
          <a:bodyPr/>
          <a:lstStyle>
            <a:lvl1pPr>
              <a:defRPr sz="1800" b="0">
                <a:solidFill>
                  <a:srgbClr val="B31942"/>
                </a:solidFill>
              </a:defRPr>
            </a:lvl1pPr>
          </a:lstStyle>
          <a:p>
            <a:pPr lvl="0"/>
            <a:r>
              <a:rPr lang="en-US"/>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399039" y="473594"/>
            <a:ext cx="6428317"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346501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2514600" y="2697938"/>
            <a:ext cx="9144000" cy="2260314"/>
          </a:xfrm>
          <a:prstGeom prst="rect">
            <a:avLst/>
          </a:prstGeom>
        </p:spPr>
        <p:txBody>
          <a:bodyPr anchor="t">
            <a:noAutofit/>
          </a:bodyPr>
          <a:lstStyle>
            <a:lvl1pPr algn="l">
              <a:defRPr sz="4800" b="1" cap="none" baseline="0">
                <a:solidFill>
                  <a:srgbClr val="0A3161"/>
                </a:solidFill>
              </a:defRPr>
            </a:lvl1pPr>
          </a:lstStyle>
          <a:p>
            <a:r>
              <a:rPr lang="en-US"/>
              <a:t>IRS 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2514599" y="1592497"/>
            <a:ext cx="9144000" cy="1042415"/>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2514600" y="6022445"/>
            <a:ext cx="4916229" cy="377507"/>
          </a:xfrm>
        </p:spPr>
        <p:txBody>
          <a:bodyPr/>
          <a:lstStyle>
            <a:lvl1pPr>
              <a:defRPr sz="1800" b="0">
                <a:solidFill>
                  <a:srgbClr val="B31942"/>
                </a:solidFill>
              </a:defRPr>
            </a:lvl1pPr>
          </a:lstStyle>
          <a:p>
            <a:pPr lvl="0"/>
            <a:r>
              <a:rPr lang="en-US"/>
              <a:t>Date</a:t>
            </a:r>
          </a:p>
        </p:txBody>
      </p:sp>
    </p:spTree>
    <p:extLst>
      <p:ext uri="{BB962C8B-B14F-4D97-AF65-F5344CB8AC3E}">
        <p14:creationId xmlns:p14="http://schemas.microsoft.com/office/powerpoint/2010/main" val="3555104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1A1E0BB4-0DA1-B349-A3A6-F2208CE09DE4}"/>
              </a:ext>
            </a:extLst>
          </p:cNvPr>
          <p:cNvSpPr>
            <a:spLocks noGrp="1"/>
          </p:cNvSpPr>
          <p:nvPr>
            <p:ph type="pic" sz="quarter" idx="14"/>
          </p:nvPr>
        </p:nvSpPr>
        <p:spPr>
          <a:xfrm>
            <a:off x="0" y="914400"/>
            <a:ext cx="12192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85344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85344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spTree>
    <p:extLst>
      <p:ext uri="{BB962C8B-B14F-4D97-AF65-F5344CB8AC3E}">
        <p14:creationId xmlns:p14="http://schemas.microsoft.com/office/powerpoint/2010/main" val="3161027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4 Alt Title Slide Wayfin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12192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85344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85344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1029134" y="207626"/>
            <a:ext cx="6428317"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IRS Business Unit Name</a:t>
            </a:r>
          </a:p>
        </p:txBody>
      </p:sp>
    </p:spTree>
    <p:extLst>
      <p:ext uri="{BB962C8B-B14F-4D97-AF65-F5344CB8AC3E}">
        <p14:creationId xmlns:p14="http://schemas.microsoft.com/office/powerpoint/2010/main" val="1803394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200147"/>
            <a:ext cx="7315200" cy="685800"/>
          </a:xfrm>
          <a:prstGeom prst="rect">
            <a:avLst/>
          </a:prstGeom>
        </p:spPr>
        <p:txBody>
          <a:bodyPr/>
          <a:lstStyle>
            <a:lvl1pPr>
              <a:defRPr/>
            </a:lvl1pPr>
          </a:lstStyle>
          <a:p>
            <a:r>
              <a:rPr lang="en-US"/>
              <a:t>Click to add content</a:t>
            </a:r>
          </a:p>
        </p:txBody>
      </p:sp>
      <p:sp>
        <p:nvSpPr>
          <p:cNvPr id="5" name="Footer Placeholder 4"/>
          <p:cNvSpPr>
            <a:spLocks noGrp="1"/>
          </p:cNvSpPr>
          <p:nvPr>
            <p:ph type="ftr" sz="quarter" idx="11"/>
          </p:nvPr>
        </p:nvSpPr>
        <p:spPr>
          <a:xfrm>
            <a:off x="1341120" y="6263641"/>
            <a:ext cx="4876800" cy="365125"/>
          </a:xfrm>
          <a:prstGeom prst="rect">
            <a:avLst/>
          </a:prstGeom>
        </p:spPr>
        <p:txBody>
          <a:bodyPr/>
          <a:lstStyle/>
          <a:p>
            <a:r>
              <a:rPr lang="en-US"/>
              <a:t>Innovation Advisory Council | Taxpayer First Act Office</a:t>
            </a:r>
          </a:p>
        </p:txBody>
      </p:sp>
      <p:sp>
        <p:nvSpPr>
          <p:cNvPr id="6" name="Slide Number Placeholder 5"/>
          <p:cNvSpPr>
            <a:spLocks noGrp="1"/>
          </p:cNvSpPr>
          <p:nvPr>
            <p:ph type="sldNum" sz="quarter" idx="12"/>
          </p:nvPr>
        </p:nvSpPr>
        <p:spPr>
          <a:xfrm>
            <a:off x="609600" y="6263640"/>
            <a:ext cx="609600" cy="365760"/>
          </a:xfrm>
          <a:prstGeom prst="rect">
            <a:avLst/>
          </a:prstGeom>
        </p:spPr>
        <p:txBody>
          <a:bodyPr/>
          <a:lstStyle/>
          <a:p>
            <a:fld id="{781057C3-FDA3-B146-AA6C-F3C04E67C803}" type="slidenum">
              <a:rPr lang="en-US" smtClean="0"/>
              <a:t>‹#›</a:t>
            </a:fld>
            <a:endParaRPr lang="en-US"/>
          </a:p>
        </p:txBody>
      </p:sp>
      <p:sp>
        <p:nvSpPr>
          <p:cNvPr id="10" name="Table Placeholder 9"/>
          <p:cNvSpPr>
            <a:spLocks noGrp="1"/>
          </p:cNvSpPr>
          <p:nvPr>
            <p:ph type="tbl" sz="quarter" idx="13"/>
          </p:nvPr>
        </p:nvSpPr>
        <p:spPr>
          <a:xfrm>
            <a:off x="609600" y="1188720"/>
            <a:ext cx="10972800" cy="4846320"/>
          </a:xfrm>
        </p:spPr>
        <p:txBody>
          <a:bodyPr/>
          <a:lstStyle/>
          <a:p>
            <a:r>
              <a:rPr lang="en-US"/>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8919464" y="6263641"/>
            <a:ext cx="2662936" cy="365125"/>
          </a:xfrm>
          <a:prstGeom prst="rect">
            <a:avLst/>
          </a:prstGeom>
        </p:spPr>
        <p:txBody>
          <a:bodyPr/>
          <a:lstStyle/>
          <a:p>
            <a:r>
              <a:rPr lang="en-US"/>
              <a:t>2/5/2021</a:t>
            </a:r>
          </a:p>
        </p:txBody>
      </p:sp>
    </p:spTree>
    <p:extLst>
      <p:ext uri="{BB962C8B-B14F-4D97-AF65-F5344CB8AC3E}">
        <p14:creationId xmlns:p14="http://schemas.microsoft.com/office/powerpoint/2010/main" val="3658743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88720"/>
            <a:ext cx="524256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9840" y="1188720"/>
            <a:ext cx="524256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919464" y="6263641"/>
            <a:ext cx="2662936" cy="365125"/>
          </a:xfrm>
          <a:prstGeom prst="rect">
            <a:avLst/>
          </a:prstGeom>
        </p:spPr>
        <p:txBody>
          <a:bodyPr/>
          <a:lstStyle/>
          <a:p>
            <a:r>
              <a:rPr lang="en-US"/>
              <a:t>2/5/2021</a:t>
            </a:r>
          </a:p>
        </p:txBody>
      </p:sp>
      <p:sp>
        <p:nvSpPr>
          <p:cNvPr id="6" name="Footer Placeholder 5"/>
          <p:cNvSpPr>
            <a:spLocks noGrp="1"/>
          </p:cNvSpPr>
          <p:nvPr>
            <p:ph type="ftr" sz="quarter" idx="11"/>
          </p:nvPr>
        </p:nvSpPr>
        <p:spPr>
          <a:xfrm>
            <a:off x="1341120" y="6263641"/>
            <a:ext cx="4876800" cy="365125"/>
          </a:xfrm>
          <a:prstGeom prst="rect">
            <a:avLst/>
          </a:prstGeom>
        </p:spPr>
        <p:txBody>
          <a:bodyPr/>
          <a:lstStyle/>
          <a:p>
            <a:r>
              <a:rPr lang="en-US"/>
              <a:t>Innovation Advisory Council | Taxpayer First Act Office</a:t>
            </a:r>
          </a:p>
        </p:txBody>
      </p:sp>
      <p:sp>
        <p:nvSpPr>
          <p:cNvPr id="7" name="Slide Number Placeholder 6"/>
          <p:cNvSpPr>
            <a:spLocks noGrp="1"/>
          </p:cNvSpPr>
          <p:nvPr>
            <p:ph type="sldNum" sz="quarter" idx="12"/>
          </p:nvPr>
        </p:nvSpPr>
        <p:spPr>
          <a:xfrm>
            <a:off x="609600" y="6263640"/>
            <a:ext cx="609600" cy="365760"/>
          </a:xfrm>
          <a:prstGeom prst="rect">
            <a:avLst/>
          </a:prstGeom>
        </p:spPr>
        <p:txBody>
          <a:bodyPr/>
          <a:lstStyle/>
          <a:p>
            <a:fld id="{781057C3-FDA3-B146-AA6C-F3C04E67C803}" type="slidenum">
              <a:rPr lang="en-US" smtClean="0"/>
              <a:t>‹#›</a:t>
            </a:fld>
            <a:endParaRPr lang="en-US"/>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userDrawn="1"/>
        </p:nvCxnSpPr>
        <p:spPr>
          <a:xfrm>
            <a:off x="6096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1219200" y="216768"/>
            <a:ext cx="7315200" cy="667465"/>
          </a:xfrm>
          <a:prstGeom prst="rect">
            <a:avLst/>
          </a:prstGeom>
        </p:spPr>
        <p:txBody>
          <a:bodyPr/>
          <a:lstStyle>
            <a:lvl1pPr>
              <a:defRPr/>
            </a:lvl1pPr>
          </a:lstStyle>
          <a:p>
            <a:r>
              <a:rPr lang="en-US"/>
              <a:t>Click to add content</a:t>
            </a:r>
          </a:p>
        </p:txBody>
      </p:sp>
    </p:spTree>
    <p:extLst>
      <p:ext uri="{BB962C8B-B14F-4D97-AF65-F5344CB8AC3E}">
        <p14:creationId xmlns:p14="http://schemas.microsoft.com/office/powerpoint/2010/main" val="3200690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88720"/>
            <a:ext cx="4145280" cy="1554480"/>
          </a:xfrm>
          <a:prstGeom prst="rect">
            <a:avLst/>
          </a:prstGeom>
        </p:spPr>
        <p:txBody>
          <a:bodyPr anchor="b"/>
          <a:lstStyle>
            <a:lvl1pPr>
              <a:defRPr sz="2800">
                <a:solidFill>
                  <a:srgbClr val="0A3161"/>
                </a:solidFill>
              </a:defRPr>
            </a:lvl1pPr>
          </a:lstStyle>
          <a:p>
            <a:r>
              <a:rPr lang="en-US"/>
              <a:t>Click to add content</a:t>
            </a:r>
          </a:p>
        </p:txBody>
      </p:sp>
      <p:sp>
        <p:nvSpPr>
          <p:cNvPr id="3" name="Content Placeholder 2"/>
          <p:cNvSpPr>
            <a:spLocks noGrp="1"/>
          </p:cNvSpPr>
          <p:nvPr>
            <p:ph idx="1"/>
          </p:nvPr>
        </p:nvSpPr>
        <p:spPr>
          <a:xfrm>
            <a:off x="5120640" y="1188720"/>
            <a:ext cx="646176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926080"/>
            <a:ext cx="414528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919464" y="6263641"/>
            <a:ext cx="2662936" cy="365125"/>
          </a:xfrm>
          <a:prstGeom prst="rect">
            <a:avLst/>
          </a:prstGeom>
        </p:spPr>
        <p:txBody>
          <a:bodyPr/>
          <a:lstStyle/>
          <a:p>
            <a:r>
              <a:rPr lang="en-US"/>
              <a:t>2/5/2021</a:t>
            </a:r>
          </a:p>
        </p:txBody>
      </p:sp>
      <p:sp>
        <p:nvSpPr>
          <p:cNvPr id="6" name="Footer Placeholder 5"/>
          <p:cNvSpPr>
            <a:spLocks noGrp="1"/>
          </p:cNvSpPr>
          <p:nvPr>
            <p:ph type="ftr" sz="quarter" idx="11"/>
          </p:nvPr>
        </p:nvSpPr>
        <p:spPr>
          <a:xfrm>
            <a:off x="1341120" y="6263641"/>
            <a:ext cx="4876800" cy="365125"/>
          </a:xfrm>
          <a:prstGeom prst="rect">
            <a:avLst/>
          </a:prstGeom>
        </p:spPr>
        <p:txBody>
          <a:bodyPr/>
          <a:lstStyle/>
          <a:p>
            <a:r>
              <a:rPr lang="en-US"/>
              <a:t>Innovation Advisory Council | Taxpayer First Act Office</a:t>
            </a:r>
          </a:p>
        </p:txBody>
      </p:sp>
      <p:sp>
        <p:nvSpPr>
          <p:cNvPr id="7" name="Slide Number Placeholder 6"/>
          <p:cNvSpPr>
            <a:spLocks noGrp="1"/>
          </p:cNvSpPr>
          <p:nvPr>
            <p:ph type="sldNum" sz="quarter" idx="12"/>
          </p:nvPr>
        </p:nvSpPr>
        <p:spPr>
          <a:xfrm>
            <a:off x="609600" y="6263640"/>
            <a:ext cx="609600" cy="365760"/>
          </a:xfrm>
          <a:prstGeom prst="rect">
            <a:avLst/>
          </a:prstGeom>
        </p:spPr>
        <p:txBody>
          <a:bodyPr/>
          <a:lstStyle/>
          <a:p>
            <a:fld id="{781057C3-FDA3-B146-AA6C-F3C04E67C803}" type="slidenum">
              <a:rPr lang="en-US" smtClean="0"/>
              <a:t>‹#›</a:t>
            </a:fld>
            <a:endParaRPr lang="en-US"/>
          </a:p>
        </p:txBody>
      </p:sp>
    </p:spTree>
    <p:extLst>
      <p:ext uri="{BB962C8B-B14F-4D97-AF65-F5344CB8AC3E}">
        <p14:creationId xmlns:p14="http://schemas.microsoft.com/office/powerpoint/2010/main" val="1041120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682D34-D3D1-4431-983E-05F6327FF64A}"/>
              </a:ext>
            </a:extLst>
          </p:cNvPr>
          <p:cNvSpPr/>
          <p:nvPr userDrawn="1"/>
        </p:nvSpPr>
        <p:spPr>
          <a:xfrm>
            <a:off x="1107089" y="1"/>
            <a:ext cx="11084911" cy="1094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168FBAE2-E227-4290-8C96-06ECC98B654D}"/>
              </a:ext>
            </a:extLst>
          </p:cNvPr>
          <p:cNvSpPr/>
          <p:nvPr userDrawn="1"/>
        </p:nvSpPr>
        <p:spPr>
          <a:xfrm rot="5400000">
            <a:off x="611395" y="-478175"/>
            <a:ext cx="157658" cy="1114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1B963879-1FA5-4111-9374-B5AA4CCEAE99}"/>
              </a:ext>
            </a:extLst>
          </p:cNvPr>
          <p:cNvSpPr/>
          <p:nvPr userDrawn="1"/>
        </p:nvSpPr>
        <p:spPr>
          <a:xfrm rot="10800000">
            <a:off x="1963" y="68315"/>
            <a:ext cx="294963" cy="835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3">
            <a:extLst>
              <a:ext uri="{FF2B5EF4-FFF2-40B4-BE49-F238E27FC236}">
                <a16:creationId xmlns:a16="http://schemas.microsoft.com/office/drawing/2014/main" id="{722D7510-FCD9-4438-AD43-38D9E8509070}"/>
              </a:ext>
            </a:extLst>
          </p:cNvPr>
          <p:cNvSpPr txBox="1">
            <a:spLocks/>
          </p:cNvSpPr>
          <p:nvPr userDrawn="1"/>
        </p:nvSpPr>
        <p:spPr>
          <a:xfrm>
            <a:off x="609600" y="6263640"/>
            <a:ext cx="609600" cy="365760"/>
          </a:xfrm>
          <a:prstGeom prst="rect">
            <a:avLst/>
          </a:prstGeom>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fld id="{781057C3-FDA3-B146-AA6C-F3C04E67C803}" type="slidenum">
              <a:rPr lang="en-US" sz="1000" b="1" smtClean="0"/>
              <a:pPr algn="ctr"/>
              <a:t>‹#›</a:t>
            </a:fld>
            <a:endParaRPr lang="en-US" sz="1000" b="1"/>
          </a:p>
        </p:txBody>
      </p:sp>
      <p:sp>
        <p:nvSpPr>
          <p:cNvPr id="7" name="Rectangle 6">
            <a:extLst>
              <a:ext uri="{FF2B5EF4-FFF2-40B4-BE49-F238E27FC236}">
                <a16:creationId xmlns:a16="http://schemas.microsoft.com/office/drawing/2014/main" id="{E5994766-54F1-4CE0-818E-C076575DC327}"/>
              </a:ext>
            </a:extLst>
          </p:cNvPr>
          <p:cNvSpPr/>
          <p:nvPr userDrawn="1"/>
        </p:nvSpPr>
        <p:spPr>
          <a:xfrm rot="10800000">
            <a:off x="1400215" y="6455120"/>
            <a:ext cx="1388247" cy="253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76684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6CC8F0A-64BA-4391-B5E8-9D32222021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2A70BD8-2FFF-45E3-9D58-044AB83DD8E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E13450BD-6779-41E8-AB50-8E1E91209A74}"/>
              </a:ext>
            </a:extLst>
          </p:cNvPr>
          <p:cNvSpPr>
            <a:spLocks noGrp="1" noChangeArrowheads="1"/>
          </p:cNvSpPr>
          <p:nvPr>
            <p:ph type="sldNum" sz="quarter" idx="12"/>
          </p:nvPr>
        </p:nvSpPr>
        <p:spPr>
          <a:ln/>
        </p:spPr>
        <p:txBody>
          <a:bodyPr/>
          <a:lstStyle>
            <a:lvl1pPr>
              <a:defRPr/>
            </a:lvl1pPr>
          </a:lstStyle>
          <a:p>
            <a:pPr>
              <a:defRPr/>
            </a:pPr>
            <a:fld id="{E9756F47-50CE-485F-ACD5-EA6DFF797E7C}" type="slidenum">
              <a:rPr lang="en-US" altLang="en-US"/>
              <a:pPr>
                <a:defRPr/>
              </a:pPr>
              <a:t>‹#›</a:t>
            </a:fld>
            <a:endParaRPr lang="en-US" altLang="en-US"/>
          </a:p>
        </p:txBody>
      </p:sp>
      <p:sp>
        <p:nvSpPr>
          <p:cNvPr id="8" name="Title 7">
            <a:extLst>
              <a:ext uri="{FF2B5EF4-FFF2-40B4-BE49-F238E27FC236}">
                <a16:creationId xmlns:a16="http://schemas.microsoft.com/office/drawing/2014/main" id="{D594B784-2250-4304-B018-62F2723149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813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7200" y="128016"/>
            <a:ext cx="7315200" cy="685800"/>
          </a:xfrm>
          <a:prstGeom prst="rect">
            <a:avLst/>
          </a:prstGeom>
        </p:spPr>
        <p:txBody>
          <a:bodyPr/>
          <a:lstStyle>
            <a:lvl1pPr>
              <a:defRPr sz="2800"/>
            </a:lvl1pPr>
          </a:lstStyle>
          <a:p>
            <a:r>
              <a:rPr lang="en-US" dirty="0"/>
              <a:t>Click to add content</a:t>
            </a:r>
          </a:p>
        </p:txBody>
      </p:sp>
      <p:sp>
        <p:nvSpPr>
          <p:cNvPr id="10" name="Content Placeholder 2">
            <a:extLst>
              <a:ext uri="{FF2B5EF4-FFF2-40B4-BE49-F238E27FC236}">
                <a16:creationId xmlns:a16="http://schemas.microsoft.com/office/drawing/2014/main" id="{2C6C6F1D-020E-42C9-960A-9F61F2ED87E2}"/>
              </a:ext>
            </a:extLst>
          </p:cNvPr>
          <p:cNvSpPr>
            <a:spLocks noGrp="1"/>
          </p:cNvSpPr>
          <p:nvPr>
            <p:ph idx="14"/>
          </p:nvPr>
        </p:nvSpPr>
        <p:spPr>
          <a:xfrm>
            <a:off x="609600" y="1196752"/>
            <a:ext cx="10972800" cy="5112568"/>
          </a:xfrm>
        </p:spPr>
        <p:txBody>
          <a:bodyPr>
            <a:noAutofit/>
          </a:bodyPr>
          <a:lstStyle>
            <a:lvl1pPr marL="0" indent="0">
              <a:buClr>
                <a:srgbClr val="003366"/>
              </a:buClr>
              <a:buFont typeface="Arial" panose="020B0604020202020204" pitchFamily="34" charset="0"/>
              <a:buNone/>
              <a:defRPr sz="2400">
                <a:solidFill>
                  <a:srgbClr val="003366"/>
                </a:solidFill>
                <a:latin typeface="+mn-lt"/>
              </a:defRPr>
            </a:lvl1pPr>
            <a:lvl2pPr marL="342900" indent="-342900">
              <a:buClr>
                <a:srgbClr val="003366"/>
              </a:buClr>
              <a:buFont typeface="Arial" panose="020B0604020202020204" pitchFamily="34" charset="0"/>
              <a:buChar char="•"/>
              <a:defRPr sz="2400" b="1">
                <a:solidFill>
                  <a:srgbClr val="003366"/>
                </a:solidFill>
                <a:latin typeface="+mn-lt"/>
              </a:defRPr>
            </a:lvl2pPr>
            <a:lvl3pPr marL="342900" indent="-342900">
              <a:buClr>
                <a:srgbClr val="003366"/>
              </a:buClr>
              <a:buFont typeface="Arial" panose="020B0604020202020204" pitchFamily="34" charset="0"/>
              <a:buChar char="•"/>
              <a:defRPr sz="2400">
                <a:solidFill>
                  <a:srgbClr val="003366"/>
                </a:solidFill>
              </a:defRPr>
            </a:lvl3pPr>
            <a:lvl4pPr marL="914400" indent="-411163">
              <a:buClr>
                <a:srgbClr val="003366"/>
              </a:buClr>
              <a:buFont typeface="Arial" panose="020B0604020202020204" pitchFamily="34" charset="0"/>
              <a:buChar char="•"/>
              <a:defRPr sz="2400">
                <a:solidFill>
                  <a:srgbClr val="003366"/>
                </a:solidFill>
                <a:latin typeface="+mn-lt"/>
              </a:defRPr>
            </a:lvl4pPr>
            <a:lvl5pPr marL="969963" indent="341313">
              <a:buClr>
                <a:srgbClr val="003366"/>
              </a:buClr>
              <a:buFont typeface="Arial" panose="020B0604020202020204" pitchFamily="34" charset="0"/>
              <a:buChar char="•"/>
              <a:defRPr sz="2400">
                <a:solidFill>
                  <a:srgbClr val="003366"/>
                </a:solidFill>
                <a:latin typeface="+mn-lt"/>
              </a:defRPr>
            </a:lvl5pPr>
            <a:lvl6pPr marL="1717675" indent="-406400">
              <a:defRPr sz="2400">
                <a:solidFill>
                  <a:srgbClr val="003366"/>
                </a:solidFill>
                <a:latin typeface="+mn-lt"/>
              </a:defRPr>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Rectangle 3">
            <a:extLst>
              <a:ext uri="{FF2B5EF4-FFF2-40B4-BE49-F238E27FC236}">
                <a16:creationId xmlns:a16="http://schemas.microsoft.com/office/drawing/2014/main" id="{F8AEEDFD-8F55-4DBB-82FD-841809B31053}"/>
              </a:ext>
            </a:extLst>
          </p:cNvPr>
          <p:cNvSpPr/>
          <p:nvPr userDrawn="1"/>
        </p:nvSpPr>
        <p:spPr>
          <a:xfrm>
            <a:off x="431371" y="6453336"/>
            <a:ext cx="25922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3248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550D1-5924-462B-AC8A-CDF1A4361227}"/>
              </a:ext>
            </a:extLst>
          </p:cNvPr>
          <p:cNvSpPr>
            <a:spLocks noGrp="1"/>
          </p:cNvSpPr>
          <p:nvPr>
            <p:ph type="title"/>
          </p:nvPr>
        </p:nvSpPr>
        <p:spPr/>
        <p:txBody>
          <a:bodyPr/>
          <a:lstStyle>
            <a:lvl1pPr>
              <a:defRPr sz="1800"/>
            </a:lvl1pPr>
          </a:lstStyle>
          <a:p>
            <a:r>
              <a:rPr lang="en-US" dirty="0"/>
              <a:t>Click to edit Master title style</a:t>
            </a:r>
          </a:p>
        </p:txBody>
      </p:sp>
      <p:sp>
        <p:nvSpPr>
          <p:cNvPr id="11" name="Footer Placeholder 1">
            <a:extLst>
              <a:ext uri="{FF2B5EF4-FFF2-40B4-BE49-F238E27FC236}">
                <a16:creationId xmlns:a16="http://schemas.microsoft.com/office/drawing/2014/main" id="{0FD32884-8284-4B5C-9399-B791009F5293}"/>
              </a:ext>
            </a:extLst>
          </p:cNvPr>
          <p:cNvSpPr>
            <a:spLocks noGrp="1"/>
          </p:cNvSpPr>
          <p:nvPr>
            <p:ph type="ftr" sz="quarter" idx="11"/>
          </p:nvPr>
        </p:nvSpPr>
        <p:spPr>
          <a:xfrm>
            <a:off x="1341120" y="6381331"/>
            <a:ext cx="4876800" cy="247437"/>
          </a:xfrm>
        </p:spPr>
        <p:txBody>
          <a:bodyPr/>
          <a:lstStyle/>
          <a:p>
            <a:r>
              <a:rPr lang="en-US"/>
              <a:t>Individual Online Account | Stakeholder Liaison</a:t>
            </a:r>
            <a:endParaRPr lang="en-US" dirty="0"/>
          </a:p>
        </p:txBody>
      </p:sp>
      <p:sp>
        <p:nvSpPr>
          <p:cNvPr id="3" name="Text Placeholder 2">
            <a:extLst>
              <a:ext uri="{FF2B5EF4-FFF2-40B4-BE49-F238E27FC236}">
                <a16:creationId xmlns:a16="http://schemas.microsoft.com/office/drawing/2014/main" id="{EE3AAA9A-4E97-4422-980C-1C7ADBA8C685}"/>
              </a:ext>
            </a:extLst>
          </p:cNvPr>
          <p:cNvSpPr>
            <a:spLocks noGrp="1"/>
          </p:cNvSpPr>
          <p:nvPr>
            <p:ph type="body" sz="quarter" idx="12"/>
          </p:nvPr>
        </p:nvSpPr>
        <p:spPr>
          <a:xfrm>
            <a:off x="8401051" y="1844678"/>
            <a:ext cx="3456516" cy="4784725"/>
          </a:xfrm>
        </p:spPr>
        <p:txBody>
          <a:bodyPr/>
          <a:lstStyle>
            <a:lvl1pPr>
              <a:defRPr sz="1050">
                <a:solidFill>
                  <a:srgbClr val="0A3161"/>
                </a:solidFill>
              </a:defRPr>
            </a:lvl1pPr>
            <a:lvl2pPr>
              <a:defRPr sz="1050">
                <a:solidFill>
                  <a:srgbClr val="0A3161"/>
                </a:solidFill>
              </a:defRPr>
            </a:lvl2pPr>
            <a:lvl3pPr>
              <a:defRPr sz="1050">
                <a:solidFill>
                  <a:srgbClr val="0A3161"/>
                </a:solidFill>
              </a:defRPr>
            </a:lvl3pPr>
            <a:lvl4pPr>
              <a:defRPr sz="1050">
                <a:solidFill>
                  <a:srgbClr val="0A3161"/>
                </a:solidFill>
              </a:defRPr>
            </a:lvl4pPr>
            <a:lvl5pPr>
              <a:defRPr sz="1050">
                <a:solidFill>
                  <a:srgbClr val="0A3161"/>
                </a:solidFill>
              </a:defRPr>
            </a:lvl5pPr>
          </a:lstStyle>
          <a:p>
            <a:pPr lvl="0"/>
            <a:endParaRPr lang="en-US"/>
          </a:p>
        </p:txBody>
      </p:sp>
      <p:sp>
        <p:nvSpPr>
          <p:cNvPr id="5" name="Picture Placeholder 4">
            <a:extLst>
              <a:ext uri="{FF2B5EF4-FFF2-40B4-BE49-F238E27FC236}">
                <a16:creationId xmlns:a16="http://schemas.microsoft.com/office/drawing/2014/main" id="{D9280F25-8F65-9F3C-4237-0508C4EEB6B6}"/>
              </a:ext>
            </a:extLst>
          </p:cNvPr>
          <p:cNvSpPr>
            <a:spLocks noGrp="1"/>
          </p:cNvSpPr>
          <p:nvPr>
            <p:ph type="pic" sz="quarter" idx="13"/>
          </p:nvPr>
        </p:nvSpPr>
        <p:spPr>
          <a:xfrm>
            <a:off x="624417" y="1268413"/>
            <a:ext cx="6144683" cy="4897437"/>
          </a:xfrm>
        </p:spPr>
        <p:txBody>
          <a:bodyPr/>
          <a:lstStyle/>
          <a:p>
            <a:endParaRPr lang="en-US" dirty="0"/>
          </a:p>
        </p:txBody>
      </p:sp>
    </p:spTree>
    <p:extLst>
      <p:ext uri="{BB962C8B-B14F-4D97-AF65-F5344CB8AC3E}">
        <p14:creationId xmlns:p14="http://schemas.microsoft.com/office/powerpoint/2010/main" val="387673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 Alt Title Slide no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2514600" y="2697938"/>
            <a:ext cx="9144000" cy="2260314"/>
          </a:xfrm>
          <a:prstGeom prst="rect">
            <a:avLst/>
          </a:prstGeom>
        </p:spPr>
        <p:txBody>
          <a:bodyPr anchor="t">
            <a:noAutofit/>
          </a:bodyPr>
          <a:lstStyle>
            <a:lvl1pPr algn="l">
              <a:defRPr sz="4800" b="1" cap="none" baseline="0">
                <a:solidFill>
                  <a:srgbClr val="0A3161"/>
                </a:solidFill>
              </a:defRPr>
            </a:lvl1pPr>
          </a:lstStyle>
          <a:p>
            <a:r>
              <a:rPr lang="en-US"/>
              <a:t>IRS Presentation Title</a:t>
            </a:r>
            <a:br>
              <a:rPr lang="en-US"/>
            </a:br>
            <a:r>
              <a:rPr lang="en-US"/>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2514599" y="1592497"/>
            <a:ext cx="9144000" cy="1043797"/>
          </a:xfrm>
        </p:spPr>
        <p:txBody>
          <a:bodyPr anchor="b"/>
          <a:lstStyle>
            <a:lvl1pPr>
              <a:lnSpc>
                <a:spcPts val="2700"/>
              </a:lnSpc>
              <a:spcBef>
                <a:spcPts val="0"/>
              </a:spcBef>
              <a:spcAft>
                <a:spcPts val="0"/>
              </a:spcAft>
              <a:defRPr sz="1500" b="0" i="0">
                <a:solidFill>
                  <a:srgbClr val="B31942"/>
                </a:solidFill>
              </a:defRPr>
            </a:lvl1pPr>
          </a:lstStyle>
          <a:p>
            <a:pPr lvl="0"/>
            <a:r>
              <a:rPr lang="en-US"/>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2514600" y="6022445"/>
            <a:ext cx="4916229" cy="377507"/>
          </a:xfrm>
        </p:spPr>
        <p:txBody>
          <a:bodyPr/>
          <a:lstStyle>
            <a:lvl1pPr>
              <a:defRPr sz="1800" b="0">
                <a:solidFill>
                  <a:srgbClr val="B31942"/>
                </a:solidFill>
              </a:defRPr>
            </a:lvl1pPr>
          </a:lstStyle>
          <a:p>
            <a:pPr lvl="0"/>
            <a:r>
              <a:rPr lang="en-US"/>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3448878" y="128016"/>
            <a:ext cx="8151352" cy="685800"/>
          </a:xfrm>
        </p:spPr>
        <p:txBody>
          <a:bodyPr anchor="ctr">
            <a:normAutofit/>
          </a:bodyPr>
          <a:lstStyle>
            <a:lvl1pPr algn="r">
              <a:defRPr sz="1700" b="1" i="0" baseline="0">
                <a:solidFill>
                  <a:srgbClr val="0A3161"/>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715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4 Alt Title Slide Wayfin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12192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9144000" cy="640080"/>
          </a:xfrm>
          <a:prstGeom prst="rect">
            <a:avLst/>
          </a:prstGeom>
          <a:solidFill>
            <a:schemeClr val="bg1"/>
          </a:solidFill>
        </p:spPr>
        <p:txBody>
          <a:bodyPr lIns="2606040" tIns="182880" rIns="0" anchor="t">
            <a:noAutofit/>
          </a:bodyPr>
          <a:lstStyle>
            <a:lvl1pPr algn="l">
              <a:defRPr sz="2800" b="1" cap="none" baseline="0">
                <a:solidFill>
                  <a:srgbClr val="0A3161"/>
                </a:solidFill>
              </a:defRPr>
            </a:lvl1pPr>
          </a:lstStyle>
          <a:p>
            <a:r>
              <a:rPr lang="en-US"/>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9144000" cy="822960"/>
          </a:xfrm>
          <a:solidFill>
            <a:schemeClr val="bg1"/>
          </a:solidFill>
        </p:spPr>
        <p:txBody>
          <a:bodyPr lIns="2606040" anchor="t" anchorCtr="0"/>
          <a:lstStyle>
            <a:lvl1pPr>
              <a:lnSpc>
                <a:spcPct val="100000"/>
              </a:lnSpc>
              <a:spcBef>
                <a:spcPts val="0"/>
              </a:spcBef>
              <a:spcAft>
                <a:spcPts val="0"/>
              </a:spcAft>
              <a:defRPr sz="1800" b="0" i="0">
                <a:solidFill>
                  <a:srgbClr val="0A3161"/>
                </a:solidFill>
              </a:defRPr>
            </a:lvl1pPr>
          </a:lstStyle>
          <a:p>
            <a:pPr lvl="0"/>
            <a:r>
              <a:rPr lang="en-US"/>
              <a:t>Tagline or Other Information</a:t>
            </a:r>
          </a:p>
        </p:txBody>
      </p:sp>
      <p:cxnSp>
        <p:nvCxnSpPr>
          <p:cNvPr id="22" name="Straight Connector 21">
            <a:extLst>
              <a:ext uri="{FF2B5EF4-FFF2-40B4-BE49-F238E27FC236}">
                <a16:creationId xmlns:a16="http://schemas.microsoft.com/office/drawing/2014/main" id="{4582C598-40F3-334A-8D0E-AC1A2C3D66FB}"/>
              </a:ext>
            </a:extLst>
          </p:cNvPr>
          <p:cNvCxnSpPr/>
          <p:nvPr/>
        </p:nvCxnSpPr>
        <p:spPr>
          <a:xfrm flipH="1">
            <a:off x="-1" y="4850650"/>
            <a:ext cx="9144000" cy="0"/>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4A1EDFAF-E394-D74C-8573-DE520151EED0}"/>
              </a:ext>
            </a:extLst>
          </p:cNvPr>
          <p:cNvSpPr>
            <a:spLocks noGrp="1"/>
          </p:cNvSpPr>
          <p:nvPr>
            <p:ph type="body" sz="quarter" idx="19" hasCustomPrompt="1"/>
          </p:nvPr>
        </p:nvSpPr>
        <p:spPr>
          <a:xfrm>
            <a:off x="3965713" y="128016"/>
            <a:ext cx="7631274"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a:t>Click to add text</a:t>
            </a:r>
          </a:p>
        </p:txBody>
      </p:sp>
    </p:spTree>
    <p:extLst>
      <p:ext uri="{BB962C8B-B14F-4D97-AF65-F5344CB8AC3E}">
        <p14:creationId xmlns:p14="http://schemas.microsoft.com/office/powerpoint/2010/main" val="192925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a:t>Click to add content</a:t>
            </a:r>
          </a:p>
        </p:txBody>
      </p:sp>
      <p:sp>
        <p:nvSpPr>
          <p:cNvPr id="3" name="Content Placeholder 2"/>
          <p:cNvSpPr>
            <a:spLocks noGrp="1"/>
          </p:cNvSpPr>
          <p:nvPr>
            <p:ph idx="1" hasCustomPrompt="1"/>
          </p:nvPr>
        </p:nvSpPr>
        <p:spPr>
          <a:xfrm>
            <a:off x="2514600" y="1188720"/>
            <a:ext cx="9144000" cy="4846320"/>
          </a:xfrm>
        </p:spPr>
        <p:txBody>
          <a:bodyPr>
            <a:noAutofit/>
          </a:bodyPr>
          <a:lstStyle>
            <a:lvl4pPr>
              <a:defRPr>
                <a:solidFill>
                  <a:schemeClr val="accent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6" name="Slide Number Placeholder 5"/>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spTree>
    <p:extLst>
      <p:ext uri="{BB962C8B-B14F-4D97-AF65-F5344CB8AC3E}">
        <p14:creationId xmlns:p14="http://schemas.microsoft.com/office/powerpoint/2010/main" val="275070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128429"/>
            <a:ext cx="8458200" cy="685800"/>
          </a:xfrm>
          <a:prstGeom prst="rect">
            <a:avLst/>
          </a:prstGeom>
        </p:spPr>
        <p:txBody>
          <a:bodyPr/>
          <a:lstStyle>
            <a:lvl1pPr>
              <a:defRPr sz="2800"/>
            </a:lvl1pPr>
          </a:lstStyle>
          <a:p>
            <a:r>
              <a:rPr lang="en-US"/>
              <a:t>Click to add content</a:t>
            </a:r>
          </a:p>
        </p:txBody>
      </p:sp>
      <p:sp>
        <p:nvSpPr>
          <p:cNvPr id="10" name="Table Placeholder 9"/>
          <p:cNvSpPr>
            <a:spLocks noGrp="1"/>
          </p:cNvSpPr>
          <p:nvPr>
            <p:ph type="tbl" sz="quarter" idx="13"/>
          </p:nvPr>
        </p:nvSpPr>
        <p:spPr>
          <a:xfrm>
            <a:off x="2514600" y="1188720"/>
            <a:ext cx="9144000" cy="4846320"/>
          </a:xfrm>
        </p:spPr>
        <p:txBody>
          <a:bodyPr/>
          <a:lstStyle/>
          <a:p>
            <a:r>
              <a:rPr lang="en-US"/>
              <a:t>Click icon to add table</a:t>
            </a:r>
          </a:p>
        </p:txBody>
      </p:sp>
      <p:sp>
        <p:nvSpPr>
          <p:cNvPr id="7" name="Footer Placeholder 4">
            <a:extLst>
              <a:ext uri="{FF2B5EF4-FFF2-40B4-BE49-F238E27FC236}">
                <a16:creationId xmlns:a16="http://schemas.microsoft.com/office/drawing/2014/main" id="{89739FDD-9375-1C41-978D-5E33B237B5FC}"/>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9" name="Slide Number Placeholder 5">
            <a:extLst>
              <a:ext uri="{FF2B5EF4-FFF2-40B4-BE49-F238E27FC236}">
                <a16:creationId xmlns:a16="http://schemas.microsoft.com/office/drawing/2014/main" id="{D7A3631E-BE47-2D4E-97FE-9AA3FDEF0CA1}"/>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11" name="Date Placeholder 3">
            <a:extLst>
              <a:ext uri="{FF2B5EF4-FFF2-40B4-BE49-F238E27FC236}">
                <a16:creationId xmlns:a16="http://schemas.microsoft.com/office/drawing/2014/main" id="{37898B6C-5707-454D-A543-DB5FB2FD6020}"/>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spTree>
    <p:extLst>
      <p:ext uri="{BB962C8B-B14F-4D97-AF65-F5344CB8AC3E}">
        <p14:creationId xmlns:p14="http://schemas.microsoft.com/office/powerpoint/2010/main" val="154615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1188720"/>
            <a:ext cx="9144000" cy="3248026"/>
          </a:xfrm>
          <a:prstGeom prst="rect">
            <a:avLst/>
          </a:prstGeom>
        </p:spPr>
        <p:txBody>
          <a:bodyPr anchor="b"/>
          <a:lstStyle>
            <a:lvl1pPr>
              <a:defRPr sz="6000">
                <a:solidFill>
                  <a:srgbClr val="0A3161"/>
                </a:solidFill>
              </a:defRPr>
            </a:lvl1pPr>
          </a:lstStyle>
          <a:p>
            <a:r>
              <a:rPr lang="en-US"/>
              <a:t>Click to add content</a:t>
            </a:r>
          </a:p>
        </p:txBody>
      </p:sp>
      <p:sp>
        <p:nvSpPr>
          <p:cNvPr id="3" name="Text Placeholder 2"/>
          <p:cNvSpPr>
            <a:spLocks noGrp="1"/>
          </p:cNvSpPr>
          <p:nvPr>
            <p:ph type="body" idx="1"/>
          </p:nvPr>
        </p:nvSpPr>
        <p:spPr>
          <a:xfrm>
            <a:off x="2514600" y="4572000"/>
            <a:ext cx="91440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9D8FC6D8-8071-8842-B4CC-16E0FEC2E7C5}"/>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9" name="Slide Number Placeholder 5">
            <a:extLst>
              <a:ext uri="{FF2B5EF4-FFF2-40B4-BE49-F238E27FC236}">
                <a16:creationId xmlns:a16="http://schemas.microsoft.com/office/drawing/2014/main" id="{09898D44-517C-EA4F-AB8E-CA844E60EC23}"/>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10" name="Date Placeholder 3">
            <a:extLst>
              <a:ext uri="{FF2B5EF4-FFF2-40B4-BE49-F238E27FC236}">
                <a16:creationId xmlns:a16="http://schemas.microsoft.com/office/drawing/2014/main" id="{89D1747F-286F-984E-9F27-1DCC9F4D329A}"/>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spTree>
    <p:extLst>
      <p:ext uri="{BB962C8B-B14F-4D97-AF65-F5344CB8AC3E}">
        <p14:creationId xmlns:p14="http://schemas.microsoft.com/office/powerpoint/2010/main" val="25522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4600" y="1188720"/>
            <a:ext cx="4110318"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1188720"/>
            <a:ext cx="434340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70866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3200400" y="128016"/>
            <a:ext cx="8458200" cy="685800"/>
          </a:xfrm>
          <a:prstGeom prst="rect">
            <a:avLst/>
          </a:prstGeom>
        </p:spPr>
        <p:txBody>
          <a:bodyPr/>
          <a:lstStyle>
            <a:lvl1pPr>
              <a:defRPr sz="2800"/>
            </a:lvl1pPr>
          </a:lstStyle>
          <a:p>
            <a:r>
              <a:rPr lang="en-US"/>
              <a:t>Click to add content</a:t>
            </a:r>
          </a:p>
        </p:txBody>
      </p:sp>
      <p:sp>
        <p:nvSpPr>
          <p:cNvPr id="10" name="Footer Placeholder 4">
            <a:extLst>
              <a:ext uri="{FF2B5EF4-FFF2-40B4-BE49-F238E27FC236}">
                <a16:creationId xmlns:a16="http://schemas.microsoft.com/office/drawing/2014/main" id="{65A16048-5E97-0B4B-8AF7-6E37189E6456}"/>
              </a:ext>
            </a:extLst>
          </p:cNvPr>
          <p:cNvSpPr>
            <a:spLocks noGrp="1"/>
          </p:cNvSpPr>
          <p:nvPr>
            <p:ph type="ftr" sz="quarter" idx="11"/>
          </p:nvPr>
        </p:nvSpPr>
        <p:spPr>
          <a:xfrm>
            <a:off x="3246120" y="6263643"/>
            <a:ext cx="4876800" cy="365125"/>
          </a:xfrm>
          <a:prstGeom prst="rect">
            <a:avLst/>
          </a:prstGeom>
        </p:spPr>
        <p:txBody>
          <a:bodyPr/>
          <a:lstStyle/>
          <a:p>
            <a:r>
              <a:rPr lang="en-US"/>
              <a:t>Innovation Advisory Council | Taxpayer First Act Office</a:t>
            </a:r>
          </a:p>
        </p:txBody>
      </p:sp>
      <p:sp>
        <p:nvSpPr>
          <p:cNvPr id="12" name="Slide Number Placeholder 5">
            <a:extLst>
              <a:ext uri="{FF2B5EF4-FFF2-40B4-BE49-F238E27FC236}">
                <a16:creationId xmlns:a16="http://schemas.microsoft.com/office/drawing/2014/main" id="{6BCA0455-726B-5C42-836E-5F7AD80ECDB8}"/>
              </a:ext>
            </a:extLst>
          </p:cNvPr>
          <p:cNvSpPr>
            <a:spLocks noGrp="1"/>
          </p:cNvSpPr>
          <p:nvPr>
            <p:ph type="sldNum" sz="quarter" idx="12"/>
          </p:nvPr>
        </p:nvSpPr>
        <p:spPr>
          <a:xfrm>
            <a:off x="2514600" y="6263640"/>
            <a:ext cx="609600" cy="365760"/>
          </a:xfrm>
          <a:prstGeom prst="rect">
            <a:avLst/>
          </a:prstGeom>
        </p:spPr>
        <p:txBody>
          <a:bodyPr/>
          <a:lstStyle/>
          <a:p>
            <a:fld id="{781057C3-FDA3-B146-AA6C-F3C04E67C803}" type="slidenum">
              <a:rPr lang="en-US" smtClean="0"/>
              <a:t>‹#›</a:t>
            </a:fld>
            <a:endParaRPr lang="en-US"/>
          </a:p>
        </p:txBody>
      </p:sp>
      <p:sp>
        <p:nvSpPr>
          <p:cNvPr id="13" name="Date Placeholder 3">
            <a:extLst>
              <a:ext uri="{FF2B5EF4-FFF2-40B4-BE49-F238E27FC236}">
                <a16:creationId xmlns:a16="http://schemas.microsoft.com/office/drawing/2014/main" id="{53955E42-BE89-C849-9591-6A5226F7EC01}"/>
              </a:ext>
            </a:extLst>
          </p:cNvPr>
          <p:cNvSpPr>
            <a:spLocks noGrp="1"/>
          </p:cNvSpPr>
          <p:nvPr>
            <p:ph type="dt" sz="half" idx="10"/>
          </p:nvPr>
        </p:nvSpPr>
        <p:spPr>
          <a:xfrm>
            <a:off x="8919464" y="6263643"/>
            <a:ext cx="2739136" cy="365125"/>
          </a:xfrm>
          <a:prstGeom prst="rect">
            <a:avLst/>
          </a:prstGeom>
        </p:spPr>
        <p:txBody>
          <a:bodyPr/>
          <a:lstStyle/>
          <a:p>
            <a:r>
              <a:rPr lang="en-US"/>
              <a:t>2/5/2021</a:t>
            </a:r>
          </a:p>
        </p:txBody>
      </p:sp>
      <p:cxnSp>
        <p:nvCxnSpPr>
          <p:cNvPr id="14" name="Straight Connector 13" descr="A vertical divider line seperating content on the left of the slide from content on the right" title="Vertical Divider">
            <a:extLst>
              <a:ext uri="{FF2B5EF4-FFF2-40B4-BE49-F238E27FC236}">
                <a16:creationId xmlns:a16="http://schemas.microsoft.com/office/drawing/2014/main" id="{7413573C-E79B-4C4D-AC63-A974F7A58DD6}"/>
              </a:ext>
            </a:extLst>
          </p:cNvPr>
          <p:cNvCxnSpPr>
            <a:cxnSpLocks/>
          </p:cNvCxnSpPr>
          <p:nvPr userDrawn="1"/>
        </p:nvCxnSpPr>
        <p:spPr>
          <a:xfrm>
            <a:off x="6096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614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8458200" cy="685800"/>
          </a:xfrm>
          <a:prstGeom prst="rect">
            <a:avLst/>
          </a:prstGeom>
        </p:spPr>
        <p:txBody>
          <a:bodyPr vert="horz" lIns="91440" tIns="45720" rIns="91440" bIns="45720" rtlCol="0" anchor="ctr" anchorCtr="0">
            <a:noAutofit/>
          </a:bodyPr>
          <a:lstStyle/>
          <a:p>
            <a:r>
              <a:rPr lang="en-US"/>
              <a:t>Click to add content</a:t>
            </a:r>
          </a:p>
        </p:txBody>
      </p:sp>
      <p:sp>
        <p:nvSpPr>
          <p:cNvPr id="3" name="Text Placeholder 2"/>
          <p:cNvSpPr>
            <a:spLocks noGrp="1"/>
          </p:cNvSpPr>
          <p:nvPr>
            <p:ph type="body" idx="1"/>
          </p:nvPr>
        </p:nvSpPr>
        <p:spPr>
          <a:xfrm>
            <a:off x="2514600" y="1188720"/>
            <a:ext cx="9144000" cy="4846320"/>
          </a:xfrm>
          <a:prstGeom prst="rect">
            <a:avLst/>
          </a:prstGeom>
        </p:spPr>
        <p:txBody>
          <a:bodyPr vert="horz" wrap="square" lIns="91440" tIns="45720" rIns="91440" bIns="45720" rtlCol="0">
            <a:noAutofit/>
          </a:bodyPr>
          <a:lstStyle/>
          <a:p>
            <a:pPr lvl="0"/>
            <a:r>
              <a:rPr lang="en-US"/>
              <a:t>Text</a:t>
            </a:r>
          </a:p>
          <a:p>
            <a:pPr lvl="1"/>
            <a:r>
              <a:rPr lang="en-US"/>
              <a:t>Text</a:t>
            </a:r>
          </a:p>
          <a:p>
            <a:pPr lvl="2"/>
            <a:r>
              <a:rPr lang="en-US"/>
              <a:t>First-level bullet text is Arial 20pt</a:t>
            </a:r>
          </a:p>
          <a:p>
            <a:pPr lvl="3"/>
            <a:r>
              <a:rPr lang="en-US"/>
              <a:t>Second-level bullet text is Arial 16pt cyan </a:t>
            </a:r>
          </a:p>
          <a:p>
            <a:pPr lvl="2"/>
            <a:r>
              <a:rPr lang="en-US"/>
              <a:t>Arial is the only font used in this template</a:t>
            </a:r>
          </a:p>
          <a:p>
            <a:pPr lvl="2"/>
            <a:r>
              <a:rPr lang="en-US"/>
              <a:t>All bulleted text is sentence case (capitalize the first letter of the first word)</a:t>
            </a:r>
          </a:p>
          <a:p>
            <a:pPr lvl="2"/>
            <a:r>
              <a:rPr lang="en-US"/>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a:t>Text 16pt or above or 14pt bold can use this blue (r 0, g 155, b 223)</a:t>
            </a:r>
          </a:p>
          <a:p>
            <a:pPr lvl="2"/>
            <a:endParaRPr lang="en-US"/>
          </a:p>
        </p:txBody>
      </p:sp>
      <p:sp>
        <p:nvSpPr>
          <p:cNvPr id="4" name="Date Placeholder 3"/>
          <p:cNvSpPr>
            <a:spLocks noGrp="1"/>
          </p:cNvSpPr>
          <p:nvPr>
            <p:ph type="dt" sz="half" idx="2"/>
          </p:nvPr>
        </p:nvSpPr>
        <p:spPr>
          <a:xfrm>
            <a:off x="8919464" y="6263643"/>
            <a:ext cx="2665984"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fld id="{958732F9-D5FE-4DA3-9240-C23AB02A04BD}" type="datetimeFigureOut">
              <a:rPr lang="en-US" smtClean="0"/>
              <a:t>11/20/2025</a:t>
            </a:fld>
            <a:endParaRPr lang="en-US"/>
          </a:p>
        </p:txBody>
      </p:sp>
      <p:sp>
        <p:nvSpPr>
          <p:cNvPr id="5" name="Footer Placeholder 4"/>
          <p:cNvSpPr>
            <a:spLocks noGrp="1"/>
          </p:cNvSpPr>
          <p:nvPr>
            <p:ph type="ftr" sz="quarter" idx="3"/>
          </p:nvPr>
        </p:nvSpPr>
        <p:spPr>
          <a:xfrm>
            <a:off x="3243308" y="6263643"/>
            <a:ext cx="48768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2511788" y="6263640"/>
            <a:ext cx="6096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fld id="{9F9DAC3B-54E0-4CFE-9D5B-D02E7E9AFCAE}" type="slidenum">
              <a:rPr lang="en-US" smtClean="0"/>
              <a:t>‹#›</a:t>
            </a:fld>
            <a:endParaRPr lang="en-US"/>
          </a:p>
        </p:txBody>
      </p:sp>
      <p:cxnSp>
        <p:nvCxnSpPr>
          <p:cNvPr id="8" name="Straight Connector 7">
            <a:extLst>
              <a:ext uri="{FF2B5EF4-FFF2-40B4-BE49-F238E27FC236}">
                <a16:creationId xmlns:a16="http://schemas.microsoft.com/office/drawing/2014/main" id="{8578CF7C-886E-4B44-8D6F-9CCB4440C25B}"/>
              </a:ext>
            </a:extLst>
          </p:cNvPr>
          <p:cNvCxnSpPr/>
          <p:nvPr/>
        </p:nvCxnSpPr>
        <p:spPr>
          <a:xfrm>
            <a:off x="2511788" y="6611112"/>
            <a:ext cx="6096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1AFB7-6231-874C-9E3D-F557917EEB7E}"/>
              </a:ext>
            </a:extLst>
          </p:cNvPr>
          <p:cNvCxnSpPr>
            <a:cxnSpLocks/>
          </p:cNvCxnSpPr>
          <p:nvPr/>
        </p:nvCxnSpPr>
        <p:spPr>
          <a:xfrm>
            <a:off x="3340844" y="6611112"/>
            <a:ext cx="1219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0F9E07-ED3E-4D91-A53B-130BA9B12834}"/>
              </a:ext>
            </a:extLst>
          </p:cNvPr>
          <p:cNvCxnSpPr/>
          <p:nvPr userDrawn="1"/>
        </p:nvCxnSpPr>
        <p:spPr>
          <a:xfrm>
            <a:off x="609600" y="6611112"/>
            <a:ext cx="6096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43773F-8F97-4C5D-BF08-81B558B9D57D}"/>
              </a:ext>
            </a:extLst>
          </p:cNvPr>
          <p:cNvCxnSpPr>
            <a:cxnSpLocks/>
          </p:cNvCxnSpPr>
          <p:nvPr userDrawn="1"/>
        </p:nvCxnSpPr>
        <p:spPr>
          <a:xfrm>
            <a:off x="1438656" y="6611112"/>
            <a:ext cx="1219200" cy="0"/>
          </a:xfrm>
          <a:prstGeom prst="line">
            <a:avLst/>
          </a:prstGeom>
          <a:ln w="57150">
            <a:solidFill>
              <a:srgbClr val="B319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63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irs.gov/identity-theft-fraud-scams/get-an-identity-protection-pin"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identitytheft.gov/#/"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www.irs.gov/businesses/small-businesses-self-employed/state-government-websites" TargetMode="External"/><Relationship Id="rId5" Type="http://schemas.openxmlformats.org/officeDocument/2006/relationships/hyperlink" Target="https://www.irs.gov/dmaf/form/f14039" TargetMode="External"/><Relationship Id="rId4" Type="http://schemas.openxmlformats.org/officeDocument/2006/relationships/hyperlink" Target="https://www.irs.gov/help/tax-scams/report-a-tax-scam-or-fraud#stol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rs.gov/businesses/small-businesses-self-employed/tax-scams-how-to-report-them"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hyperlink" Target="https://apps.irs.gov/app/digital-mailroom/dmaf/f14242/" TargetMode="External"/><Relationship Id="rId4" Type="http://schemas.openxmlformats.org/officeDocument/2006/relationships/hyperlink" Target="https://www.irs.gov/pub/irs-pdf/f1424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8.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8.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8.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38.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8.xml"/><Relationship Id="rId5" Type="http://schemas.openxmlformats.org/officeDocument/2006/relationships/image" Target="../media/image49.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image" Target="../media/image51.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38.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38.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hyperlink" Target="https://www.fdic.gov/getbanked" TargetMode="External"/><Relationship Id="rId2" Type="http://schemas.openxmlformats.org/officeDocument/2006/relationships/notesSlide" Target="../notesSlides/notesSlide40.xml"/><Relationship Id="rId1" Type="http://schemas.openxmlformats.org/officeDocument/2006/relationships/slideLayout" Target="../slideLayouts/slideLayout37.xml"/><Relationship Id="rId4" Type="http://schemas.openxmlformats.org/officeDocument/2006/relationships/hyperlink" Target="file:///C:\Users\EspositoN\AppData\Local\Microsoft\Windows\INetCache\Content.Outlook\XW0T43HX\MyCreditUnion.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s://www.freepngimg.com/png/85354-text-question-blog-questions-logo-an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719C-E95A-474A-B234-4A8686191817}"/>
              </a:ext>
            </a:extLst>
          </p:cNvPr>
          <p:cNvSpPr>
            <a:spLocks noGrp="1"/>
          </p:cNvSpPr>
          <p:nvPr>
            <p:ph type="title"/>
          </p:nvPr>
        </p:nvSpPr>
        <p:spPr>
          <a:xfrm>
            <a:off x="2647335" y="1529841"/>
            <a:ext cx="6897330" cy="2788159"/>
          </a:xfrm>
        </p:spPr>
        <p:txBody>
          <a:bodyPr>
            <a:normAutofit fontScale="90000"/>
          </a:bodyPr>
          <a:lstStyle/>
          <a:p>
            <a:pPr algn="ctr">
              <a:lnSpc>
                <a:spcPct val="150000"/>
              </a:lnSpc>
            </a:pPr>
            <a:r>
              <a:rPr lang="en-US" sz="4400" dirty="0">
                <a:solidFill>
                  <a:srgbClr val="002060"/>
                </a:solidFill>
                <a:latin typeface="Arial" panose="020B0604020202020204" pitchFamily="34" charset="0"/>
                <a:cs typeface="Arial" panose="020B0604020202020204" pitchFamily="34" charset="0"/>
              </a:rPr>
              <a:t>2025</a:t>
            </a:r>
            <a:br>
              <a:rPr lang="en-US" sz="4700" dirty="0">
                <a:solidFill>
                  <a:srgbClr val="002060"/>
                </a:solidFill>
                <a:latin typeface="Arial" panose="020B0604020202020204" pitchFamily="34" charset="0"/>
                <a:cs typeface="Arial" panose="020B0604020202020204" pitchFamily="34" charset="0"/>
              </a:rPr>
            </a:br>
            <a:r>
              <a:rPr lang="en-US" sz="4400" dirty="0">
                <a:solidFill>
                  <a:srgbClr val="002060"/>
                </a:solidFill>
                <a:latin typeface="Arial" panose="020B0604020202020204" pitchFamily="34" charset="0"/>
                <a:cs typeface="Arial" panose="020B0604020202020204" pitchFamily="34" charset="0"/>
              </a:rPr>
              <a:t>Tax Scams &amp; How to Avoid Them </a:t>
            </a:r>
            <a:br>
              <a:rPr lang="en-US" sz="5100" dirty="0">
                <a:solidFill>
                  <a:srgbClr val="002060"/>
                </a:solidFill>
                <a:latin typeface="Arial" panose="020B0604020202020204" pitchFamily="34" charset="0"/>
                <a:cs typeface="Arial" panose="020B0604020202020204" pitchFamily="34" charset="0"/>
              </a:rPr>
            </a:br>
            <a:endParaRPr lang="en-US" sz="4700" dirty="0">
              <a:solidFill>
                <a:srgbClr val="002060"/>
              </a:solidFill>
            </a:endParaRPr>
          </a:p>
        </p:txBody>
      </p:sp>
      <p:sp>
        <p:nvSpPr>
          <p:cNvPr id="3" name="TextBox 2">
            <a:extLst>
              <a:ext uri="{FF2B5EF4-FFF2-40B4-BE49-F238E27FC236}">
                <a16:creationId xmlns:a16="http://schemas.microsoft.com/office/drawing/2014/main" id="{21CA7E16-033C-4BAF-86D8-E1DA287A51D2}"/>
              </a:ext>
            </a:extLst>
          </p:cNvPr>
          <p:cNvSpPr txBox="1"/>
          <p:nvPr/>
        </p:nvSpPr>
        <p:spPr>
          <a:xfrm>
            <a:off x="3306506" y="0"/>
            <a:ext cx="8721213" cy="954107"/>
          </a:xfrm>
          <a:prstGeom prst="rect">
            <a:avLst/>
          </a:prstGeom>
          <a:noFill/>
        </p:spPr>
        <p:txBody>
          <a:bodyPr wrap="squar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Arial" panose="020B0604020202020204"/>
                <a:ea typeface="+mn-ea"/>
                <a:cs typeface="+mn-cs"/>
              </a:rPr>
              <a:t>Communications &amp; Liaison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Arial" panose="020B0604020202020204"/>
                <a:ea typeface="+mn-ea"/>
                <a:cs typeface="+mn-cs"/>
              </a:rPr>
              <a:t>Stakeholder Liaison</a:t>
            </a:r>
          </a:p>
        </p:txBody>
      </p:sp>
      <p:sp>
        <p:nvSpPr>
          <p:cNvPr id="5" name="Title 1">
            <a:extLst>
              <a:ext uri="{FF2B5EF4-FFF2-40B4-BE49-F238E27FC236}">
                <a16:creationId xmlns:a16="http://schemas.microsoft.com/office/drawing/2014/main" id="{4C0256FD-00DB-A84D-BF59-4E0DC3A3E54A}"/>
              </a:ext>
            </a:extLst>
          </p:cNvPr>
          <p:cNvSpPr txBox="1">
            <a:spLocks/>
          </p:cNvSpPr>
          <p:nvPr/>
        </p:nvSpPr>
        <p:spPr>
          <a:xfrm>
            <a:off x="1503947" y="5004999"/>
            <a:ext cx="9184105" cy="1573601"/>
          </a:xfrm>
          <a:prstGeom prst="rect">
            <a:avLst/>
          </a:prstGeom>
        </p:spPr>
        <p:txBody>
          <a:bodyPr vert="horz" lIns="91440" tIns="45720" rIns="91440" bIns="45720" rtlCol="0" anchor="ctr" anchorCtr="0">
            <a:normAutofit fontScale="97500"/>
          </a:bodyPr>
          <a:lstStyle>
            <a:lvl1pPr algn="l" defTabSz="914400" rtl="0" eaLnBrk="1" latinLnBrk="0" hangingPunct="1">
              <a:lnSpc>
                <a:spcPct val="100000"/>
              </a:lnSpc>
              <a:spcBef>
                <a:spcPct val="0"/>
              </a:spcBef>
              <a:buNone/>
              <a:defRPr sz="6000" b="1" i="0" kern="1200" baseline="0">
                <a:solidFill>
                  <a:srgbClr val="0A3161"/>
                </a:solidFill>
                <a:latin typeface="Arial" charset="0"/>
                <a:ea typeface="Arial" charset="0"/>
                <a:cs typeface="Arial" charset="0"/>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presented by</a:t>
            </a:r>
            <a:br>
              <a:rPr kumimoji="0" lang="en-US"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br>
            <a:r>
              <a:rPr kumimoji="0" lang="en-US"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b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Dan Arnell Belarmino</a:t>
            </a:r>
            <a:b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IRS Stakeholder Liaison</a:t>
            </a:r>
            <a:endParaRPr kumimoji="0" lang="en-US" sz="4700" b="1" i="0" u="none" strike="noStrike" kern="1200" cap="none" spc="0" normalizeH="0" baseline="0" noProof="0" dirty="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2474760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Improper household employment taxes</a:t>
            </a:r>
          </a:p>
        </p:txBody>
      </p:sp>
      <p:sp>
        <p:nvSpPr>
          <p:cNvPr id="6" name="Slide Number Placeholder 4">
            <a:extLst>
              <a:ext uri="{FF2B5EF4-FFF2-40B4-BE49-F238E27FC236}">
                <a16:creationId xmlns:a16="http://schemas.microsoft.com/office/drawing/2014/main" id="{0083BF06-DB27-26C2-278A-F340CC5B12A9}"/>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4" name="Picture 3" descr="An inflated plastic glove with the IRS logo on front. Text: Don’t play into the hands of social media scammers. Bad advice has led thousands into filing inflated tax refund claims. URL displayed: irs.gov/scams">
            <a:extLst>
              <a:ext uri="{FF2B5EF4-FFF2-40B4-BE49-F238E27FC236}">
                <a16:creationId xmlns:a16="http://schemas.microsoft.com/office/drawing/2014/main" id="{4430ABAE-4F7C-7FA1-B47B-E2EBAA767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43721"/>
            <a:ext cx="975360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5004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The Overstated Withholding Scam</a:t>
            </a:r>
          </a:p>
        </p:txBody>
      </p:sp>
      <p:sp>
        <p:nvSpPr>
          <p:cNvPr id="6" name="Slide Number Placeholder 4">
            <a:extLst>
              <a:ext uri="{FF2B5EF4-FFF2-40B4-BE49-F238E27FC236}">
                <a16:creationId xmlns:a16="http://schemas.microsoft.com/office/drawing/2014/main" id="{0083BF06-DB27-26C2-278A-F340CC5B12A9}"/>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11" name="Picture 10" descr="A young woman in a striped shirt holding her hand in a “Stop” gesture. Text: Avoid the ‘Dirty Dozen’ of tax scams. IRS logo displayed.">
            <a:extLst>
              <a:ext uri="{FF2B5EF4-FFF2-40B4-BE49-F238E27FC236}">
                <a16:creationId xmlns:a16="http://schemas.microsoft.com/office/drawing/2014/main" id="{35D55ED2-E00C-0A5A-613D-C856C605D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28701"/>
            <a:ext cx="438912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9145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Misleading Offers in Compromise</a:t>
            </a:r>
          </a:p>
        </p:txBody>
      </p:sp>
      <p:sp>
        <p:nvSpPr>
          <p:cNvPr id="6" name="Slide Number Placeholder 4">
            <a:extLst>
              <a:ext uri="{FF2B5EF4-FFF2-40B4-BE49-F238E27FC236}">
                <a16:creationId xmlns:a16="http://schemas.microsoft.com/office/drawing/2014/main" id="{0083BF06-DB27-26C2-278A-F340CC5B12A9}"/>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4" name="Picture 3" descr="Rows of pennies. Text: Beware of misleading offers to settle your tax debt for pennies on the dollar. IRS logo. Irs.gov/dirtydozen.">
            <a:extLst>
              <a:ext uri="{FF2B5EF4-FFF2-40B4-BE49-F238E27FC236}">
                <a16:creationId xmlns:a16="http://schemas.microsoft.com/office/drawing/2014/main" id="{913497BE-C067-972A-87CE-0CCBC06D9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28700"/>
            <a:ext cx="975360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3744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Ghost Tax Return Preparers</a:t>
            </a:r>
          </a:p>
        </p:txBody>
      </p:sp>
      <p:sp>
        <p:nvSpPr>
          <p:cNvPr id="6" name="Slide Number Placeholder 4">
            <a:extLst>
              <a:ext uri="{FF2B5EF4-FFF2-40B4-BE49-F238E27FC236}">
                <a16:creationId xmlns:a16="http://schemas.microsoft.com/office/drawing/2014/main" id="{320ABC2F-D398-85F1-3311-2953A3F5C70A}"/>
              </a:ext>
            </a:extLst>
          </p:cNvPr>
          <p:cNvSpPr txBox="1">
            <a:spLocks/>
          </p:cNvSpPr>
          <p:nvPr/>
        </p:nvSpPr>
        <p:spPr>
          <a:xfrm>
            <a:off x="2054772" y="462297"/>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5" name="Picture 4" descr="An empty suit with a hat floating on top where a head would be placed. Text: ‘Don’t fall for ghost preparers. If you pay someone to prepare your tax return, make sure they sign it.’ IRS logo and URL also displayed: irs.gov/dirtydozen">
            <a:extLst>
              <a:ext uri="{FF2B5EF4-FFF2-40B4-BE49-F238E27FC236}">
                <a16:creationId xmlns:a16="http://schemas.microsoft.com/office/drawing/2014/main" id="{DFF66B1A-FDA6-E8CC-3829-4A834A5E0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28700"/>
            <a:ext cx="975360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639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New Client Scams and Spear Phishing</a:t>
            </a:r>
          </a:p>
        </p:txBody>
      </p:sp>
      <p:sp>
        <p:nvSpPr>
          <p:cNvPr id="2" name="Slide Number Placeholder 4">
            <a:extLst>
              <a:ext uri="{FF2B5EF4-FFF2-40B4-BE49-F238E27FC236}">
                <a16:creationId xmlns:a16="http://schemas.microsoft.com/office/drawing/2014/main" id="{4004B530-AB38-DC3C-5236-A05FE382F07B}"/>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6" name="Picture 5" descr="A shark fin above the ocean water. Text: Don't leave your data security in open water. IRS has resources to protect you and your clients. IRS logo.">
            <a:extLst>
              <a:ext uri="{FF2B5EF4-FFF2-40B4-BE49-F238E27FC236}">
                <a16:creationId xmlns:a16="http://schemas.microsoft.com/office/drawing/2014/main" id="{2782DA56-B988-D902-CF41-9CE4839D1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42987"/>
            <a:ext cx="975360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6913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Watch Out for Other Abusive Schemes</a:t>
            </a:r>
          </a:p>
        </p:txBody>
      </p:sp>
      <p:sp>
        <p:nvSpPr>
          <p:cNvPr id="2" name="Slide Number Placeholder 4">
            <a:extLst>
              <a:ext uri="{FF2B5EF4-FFF2-40B4-BE49-F238E27FC236}">
                <a16:creationId xmlns:a16="http://schemas.microsoft.com/office/drawing/2014/main" id="{4004B530-AB38-DC3C-5236-A05FE382F07B}"/>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4" name="Picture 3" descr="A woman flexing her arms. Text: Fight back: Report tax scams. IRS logo.">
            <a:extLst>
              <a:ext uri="{FF2B5EF4-FFF2-40B4-BE49-F238E27FC236}">
                <a16:creationId xmlns:a16="http://schemas.microsoft.com/office/drawing/2014/main" id="{58677365-E9D8-7C67-8D4E-FC65D23F5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28700"/>
            <a:ext cx="438912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2566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650E4E-4A13-4775-6CD5-1004A1D5ECE4}"/>
              </a:ext>
            </a:extLst>
          </p:cNvPr>
          <p:cNvSpPr txBox="1">
            <a:spLocks noGrp="1"/>
          </p:cNvSpPr>
          <p:nvPr>
            <p:ph type="title" idx="4294967295"/>
          </p:nvPr>
        </p:nvSpPr>
        <p:spPr>
          <a:xfrm>
            <a:off x="3348752" y="309275"/>
            <a:ext cx="8388546"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altLang="en-US" dirty="0">
                <a:solidFill>
                  <a:srgbClr val="003366"/>
                </a:solidFill>
                <a:latin typeface="Arial" panose="020B0604020202020204"/>
                <a:ea typeface="+mn-ea"/>
                <a:cs typeface="+mn-cs"/>
              </a:rPr>
              <a:t>Recovering from a Scam: Protecting Finances </a:t>
            </a:r>
            <a:endParaRPr kumimoji="0" lang="en-US" altLang="en-US" sz="2400" b="1" i="0" u="none" strike="noStrike" kern="1200" cap="none" spc="0" normalizeH="0" baseline="0" noProof="0" dirty="0">
              <a:ln>
                <a:noFill/>
              </a:ln>
              <a:solidFill>
                <a:srgbClr val="003366"/>
              </a:solidFill>
              <a:effectLst/>
              <a:uLnTx/>
              <a:uFillTx/>
              <a:latin typeface="Arial" panose="020B0604020202020204"/>
              <a:ea typeface="+mn-ea"/>
              <a:cs typeface="+mn-cs"/>
            </a:endParaRPr>
          </a:p>
        </p:txBody>
      </p:sp>
      <p:sp>
        <p:nvSpPr>
          <p:cNvPr id="5" name="Text Placeholder 2">
            <a:extLst>
              <a:ext uri="{FF2B5EF4-FFF2-40B4-BE49-F238E27FC236}">
                <a16:creationId xmlns:a16="http://schemas.microsoft.com/office/drawing/2014/main" id="{62A3D68E-9B20-B3DA-BE14-40204F842FB2}"/>
              </a:ext>
            </a:extLst>
          </p:cNvPr>
          <p:cNvSpPr txBox="1">
            <a:spLocks/>
          </p:cNvSpPr>
          <p:nvPr/>
        </p:nvSpPr>
        <p:spPr>
          <a:xfrm>
            <a:off x="0" y="1470833"/>
            <a:ext cx="12192000" cy="4672791"/>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B31942"/>
                </a:solidFill>
                <a:latin typeface="Arial" charset="0"/>
                <a:ea typeface="Arial" charset="0"/>
                <a:cs typeface="Arial" charset="0"/>
              </a:defRPr>
            </a:lvl1pPr>
            <a:lvl2pPr marL="45720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chemeClr val="tx1">
                    <a:tint val="75000"/>
                  </a:schemeClr>
                </a:solidFill>
                <a:latin typeface="Arial" charset="0"/>
                <a:ea typeface="Arial" charset="0"/>
                <a:cs typeface="Arial" charset="0"/>
              </a:defRPr>
            </a:lvl2pPr>
            <a:lvl3pPr marL="914400" marR="0" indent="0" algn="l" defTabSz="914400" rtl="0" eaLnBrk="1" fontAlgn="auto" latinLnBrk="0" hangingPunct="1">
              <a:lnSpc>
                <a:spcPct val="90000"/>
              </a:lnSpc>
              <a:spcBef>
                <a:spcPts val="1000"/>
              </a:spcBef>
              <a:spcAft>
                <a:spcPts val="600"/>
              </a:spcAft>
              <a:buClr>
                <a:srgbClr val="B31942"/>
              </a:buClr>
              <a:buSzTx/>
              <a:buFont typeface="Arial" charset="0"/>
              <a:buNone/>
              <a:tabLst/>
              <a:defRPr sz="1800" kern="1200" baseline="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spcAft>
                <a:spcPts val="200"/>
              </a:spcAft>
              <a:buClr>
                <a:srgbClr val="B31942"/>
              </a:buClr>
              <a:buFont typeface="Arial"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spcAft>
                <a:spcPts val="200"/>
              </a:spcAft>
              <a:buFont typeface="+mj-lt"/>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lang="en-US" sz="3600" b="0" dirty="0">
                <a:solidFill>
                  <a:srgbClr val="002060"/>
                </a:solidFill>
              </a:rPr>
              <a:t>Immediately stop interacting with the scammer</a:t>
            </a:r>
          </a:p>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lang="en-US" sz="3600" b="0" dirty="0">
                <a:solidFill>
                  <a:srgbClr val="002060"/>
                </a:solidFill>
              </a:rPr>
              <a:t>Don’t send money or share personal information</a:t>
            </a:r>
          </a:p>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lang="en-US" sz="3600" b="0" dirty="0">
                <a:solidFill>
                  <a:srgbClr val="002060"/>
                </a:solidFill>
              </a:rPr>
              <a:t>Contact financial institutions</a:t>
            </a:r>
          </a:p>
        </p:txBody>
      </p:sp>
      <p:sp>
        <p:nvSpPr>
          <p:cNvPr id="11" name="Slide Number Placeholder 4">
            <a:extLst>
              <a:ext uri="{FF2B5EF4-FFF2-40B4-BE49-F238E27FC236}">
                <a16:creationId xmlns:a16="http://schemas.microsoft.com/office/drawing/2014/main" id="{64532D5D-CE0E-190C-233A-B782A096E63C}"/>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16</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599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650E4E-4A13-4775-6CD5-1004A1D5ECE4}"/>
              </a:ext>
            </a:extLst>
          </p:cNvPr>
          <p:cNvSpPr txBox="1">
            <a:spLocks noGrp="1"/>
          </p:cNvSpPr>
          <p:nvPr>
            <p:ph type="title" idx="4294967295"/>
          </p:nvPr>
        </p:nvSpPr>
        <p:spPr>
          <a:xfrm>
            <a:off x="3348752" y="309275"/>
            <a:ext cx="8388546"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altLang="en-US" dirty="0">
                <a:solidFill>
                  <a:srgbClr val="003366"/>
                </a:solidFill>
                <a:latin typeface="Arial" panose="020B0604020202020204"/>
                <a:ea typeface="+mn-ea"/>
                <a:cs typeface="+mn-cs"/>
              </a:rPr>
              <a:t>Recovering from a Scam: Protecting Tax Information</a:t>
            </a:r>
            <a:endParaRPr kumimoji="0" lang="en-US" altLang="en-US" sz="2400" b="1" i="0" u="none" strike="noStrike" kern="1200" cap="none" spc="0" normalizeH="0" baseline="0" noProof="0" dirty="0">
              <a:ln>
                <a:noFill/>
              </a:ln>
              <a:solidFill>
                <a:srgbClr val="003366"/>
              </a:solidFill>
              <a:effectLst/>
              <a:uLnTx/>
              <a:uFillTx/>
              <a:latin typeface="Arial" panose="020B0604020202020204"/>
              <a:ea typeface="+mn-ea"/>
              <a:cs typeface="+mn-cs"/>
            </a:endParaRPr>
          </a:p>
        </p:txBody>
      </p:sp>
      <p:sp>
        <p:nvSpPr>
          <p:cNvPr id="5" name="Text Placeholder 2">
            <a:extLst>
              <a:ext uri="{FF2B5EF4-FFF2-40B4-BE49-F238E27FC236}">
                <a16:creationId xmlns:a16="http://schemas.microsoft.com/office/drawing/2014/main" id="{62A3D68E-9B20-B3DA-BE14-40204F842FB2}"/>
              </a:ext>
            </a:extLst>
          </p:cNvPr>
          <p:cNvSpPr txBox="1">
            <a:spLocks/>
          </p:cNvSpPr>
          <p:nvPr/>
        </p:nvSpPr>
        <p:spPr>
          <a:xfrm>
            <a:off x="0" y="1470833"/>
            <a:ext cx="12192000" cy="4672791"/>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B31942"/>
                </a:solidFill>
                <a:latin typeface="Arial" charset="0"/>
                <a:ea typeface="Arial" charset="0"/>
                <a:cs typeface="Arial" charset="0"/>
              </a:defRPr>
            </a:lvl1pPr>
            <a:lvl2pPr marL="45720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chemeClr val="tx1">
                    <a:tint val="75000"/>
                  </a:schemeClr>
                </a:solidFill>
                <a:latin typeface="Arial" charset="0"/>
                <a:ea typeface="Arial" charset="0"/>
                <a:cs typeface="Arial" charset="0"/>
              </a:defRPr>
            </a:lvl2pPr>
            <a:lvl3pPr marL="914400" marR="0" indent="0" algn="l" defTabSz="914400" rtl="0" eaLnBrk="1" fontAlgn="auto" latinLnBrk="0" hangingPunct="1">
              <a:lnSpc>
                <a:spcPct val="90000"/>
              </a:lnSpc>
              <a:spcBef>
                <a:spcPts val="1000"/>
              </a:spcBef>
              <a:spcAft>
                <a:spcPts val="600"/>
              </a:spcAft>
              <a:buClr>
                <a:srgbClr val="B31942"/>
              </a:buClr>
              <a:buSzTx/>
              <a:buFont typeface="Arial" charset="0"/>
              <a:buNone/>
              <a:tabLst/>
              <a:defRPr sz="1800" kern="1200" baseline="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spcAft>
                <a:spcPts val="200"/>
              </a:spcAft>
              <a:buClr>
                <a:srgbClr val="B31942"/>
              </a:buClr>
              <a:buFont typeface="Arial"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spcAft>
                <a:spcPts val="200"/>
              </a:spcAft>
              <a:buFont typeface="+mj-lt"/>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lang="en-US" sz="3600" b="0" dirty="0">
                <a:solidFill>
                  <a:srgbClr val="002060"/>
                </a:solidFill>
              </a:rPr>
              <a:t>Get an </a:t>
            </a:r>
            <a:r>
              <a:rPr lang="en-US" sz="3600" b="0" dirty="0">
                <a:solidFill>
                  <a:srgbClr val="002060"/>
                </a:solidFill>
                <a:hlinkClick r:id="rId3"/>
              </a:rPr>
              <a:t>Identity Protection PIN (IP PIN)</a:t>
            </a:r>
            <a:endParaRPr lang="en-US" sz="3600" b="0" dirty="0">
              <a:solidFill>
                <a:srgbClr val="002060"/>
              </a:solidFill>
            </a:endParaRPr>
          </a:p>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lang="en-US" sz="3600" b="0" dirty="0">
                <a:solidFill>
                  <a:srgbClr val="002060"/>
                </a:solidFill>
              </a:rPr>
              <a:t>Set up an IRS tax account</a:t>
            </a:r>
          </a:p>
          <a:p>
            <a:pPr marL="1027113" lvl="1" indent="-569913">
              <a:lnSpc>
                <a:spcPct val="100000"/>
              </a:lnSpc>
              <a:spcBef>
                <a:spcPts val="600"/>
              </a:spcBef>
              <a:spcAft>
                <a:spcPts val="0"/>
              </a:spcAft>
              <a:buClr>
                <a:srgbClr val="C00000"/>
              </a:buClr>
              <a:buFont typeface="Wingdings" panose="05000000000000000000" pitchFamily="2" charset="2"/>
              <a:buChar char="Ø"/>
              <a:defRPr/>
            </a:pPr>
            <a:r>
              <a:rPr lang="en-US" sz="3200" b="0" dirty="0">
                <a:solidFill>
                  <a:srgbClr val="002060"/>
                </a:solidFill>
              </a:rPr>
              <a:t>Accounts are available for </a:t>
            </a:r>
          </a:p>
          <a:p>
            <a:pPr marL="1484313" lvl="2" indent="-569913">
              <a:lnSpc>
                <a:spcPct val="100000"/>
              </a:lnSpc>
              <a:spcBef>
                <a:spcPts val="600"/>
              </a:spcBef>
              <a:spcAft>
                <a:spcPts val="0"/>
              </a:spcAft>
              <a:buClr>
                <a:srgbClr val="C00000"/>
              </a:buClr>
              <a:buFont typeface="Wingdings" panose="05000000000000000000" pitchFamily="2" charset="2"/>
              <a:buChar char="Ø"/>
              <a:defRPr/>
            </a:pPr>
            <a:r>
              <a:rPr lang="en-US" sz="3000" b="0" dirty="0">
                <a:solidFill>
                  <a:srgbClr val="002060"/>
                </a:solidFill>
              </a:rPr>
              <a:t>Individuals</a:t>
            </a:r>
          </a:p>
          <a:p>
            <a:pPr marL="1484313" lvl="2" indent="-569913">
              <a:lnSpc>
                <a:spcPct val="100000"/>
              </a:lnSpc>
              <a:spcBef>
                <a:spcPts val="600"/>
              </a:spcBef>
              <a:spcAft>
                <a:spcPts val="0"/>
              </a:spcAft>
              <a:buClr>
                <a:srgbClr val="C00000"/>
              </a:buClr>
              <a:buFont typeface="Wingdings" panose="05000000000000000000" pitchFamily="2" charset="2"/>
              <a:buChar char="Ø"/>
              <a:defRPr/>
            </a:pPr>
            <a:r>
              <a:rPr lang="en-US" sz="3000" b="0" dirty="0">
                <a:solidFill>
                  <a:srgbClr val="002060"/>
                </a:solidFill>
              </a:rPr>
              <a:t>Businesses and </a:t>
            </a:r>
          </a:p>
          <a:p>
            <a:pPr marL="1484313" lvl="2" indent="-569913">
              <a:lnSpc>
                <a:spcPct val="100000"/>
              </a:lnSpc>
              <a:spcBef>
                <a:spcPts val="600"/>
              </a:spcBef>
              <a:spcAft>
                <a:spcPts val="0"/>
              </a:spcAft>
              <a:buClr>
                <a:srgbClr val="C00000"/>
              </a:buClr>
              <a:buFont typeface="Wingdings" panose="05000000000000000000" pitchFamily="2" charset="2"/>
              <a:buChar char="Ø"/>
              <a:defRPr/>
            </a:pPr>
            <a:r>
              <a:rPr lang="en-US" sz="3000" dirty="0">
                <a:solidFill>
                  <a:srgbClr val="002060"/>
                </a:solidFill>
              </a:rPr>
              <a:t>T</a:t>
            </a:r>
            <a:r>
              <a:rPr lang="en-US" sz="3000" b="0" dirty="0">
                <a:solidFill>
                  <a:srgbClr val="002060"/>
                </a:solidFill>
              </a:rPr>
              <a:t>ax professionals</a:t>
            </a:r>
          </a:p>
          <a:p>
            <a:pPr marL="569913" indent="-569913">
              <a:lnSpc>
                <a:spcPct val="100000"/>
              </a:lnSpc>
              <a:spcBef>
                <a:spcPts val="4000"/>
              </a:spcBef>
              <a:spcAft>
                <a:spcPts val="0"/>
              </a:spcAft>
              <a:buClr>
                <a:srgbClr val="C00000"/>
              </a:buClr>
              <a:buFont typeface="Wingdings" panose="05000000000000000000" pitchFamily="2" charset="2"/>
              <a:buChar char="Ø"/>
              <a:defRPr/>
            </a:pPr>
            <a:r>
              <a:rPr lang="en-US" sz="3600" b="0" dirty="0">
                <a:solidFill>
                  <a:srgbClr val="002060"/>
                </a:solidFill>
              </a:rPr>
              <a:t>Monitor the IRS tax account activity</a:t>
            </a:r>
          </a:p>
          <a:p>
            <a:pPr marL="1027113" lvl="1" indent="-569913">
              <a:lnSpc>
                <a:spcPct val="100000"/>
              </a:lnSpc>
              <a:spcBef>
                <a:spcPts val="4000"/>
              </a:spcBef>
              <a:spcAft>
                <a:spcPts val="0"/>
              </a:spcAft>
              <a:buClr>
                <a:srgbClr val="C00000"/>
              </a:buClr>
              <a:buFont typeface="Wingdings" panose="05000000000000000000" pitchFamily="2" charset="2"/>
              <a:buChar char="Ø"/>
              <a:defRPr/>
            </a:pPr>
            <a:endParaRPr lang="en-US" sz="3200" b="0" dirty="0">
              <a:solidFill>
                <a:srgbClr val="002060"/>
              </a:solidFill>
            </a:endParaRPr>
          </a:p>
        </p:txBody>
      </p:sp>
      <p:sp>
        <p:nvSpPr>
          <p:cNvPr id="11" name="Slide Number Placeholder 4">
            <a:extLst>
              <a:ext uri="{FF2B5EF4-FFF2-40B4-BE49-F238E27FC236}">
                <a16:creationId xmlns:a16="http://schemas.microsoft.com/office/drawing/2014/main" id="{64532D5D-CE0E-190C-233A-B782A096E63C}"/>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17</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9672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650E4E-4A13-4775-6CD5-1004A1D5ECE4}"/>
              </a:ext>
            </a:extLst>
          </p:cNvPr>
          <p:cNvSpPr txBox="1">
            <a:spLocks noGrp="1"/>
          </p:cNvSpPr>
          <p:nvPr>
            <p:ph type="title" idx="4294967295"/>
          </p:nvPr>
        </p:nvSpPr>
        <p:spPr>
          <a:xfrm>
            <a:off x="3348752" y="309275"/>
            <a:ext cx="8388546"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altLang="en-US" dirty="0">
                <a:solidFill>
                  <a:srgbClr val="003366"/>
                </a:solidFill>
                <a:latin typeface="Arial" panose="020B0604020202020204"/>
                <a:ea typeface="+mn-ea"/>
                <a:cs typeface="+mn-cs"/>
              </a:rPr>
              <a:t>Recovering from a Scam: Report Loss of Identity	</a:t>
            </a:r>
            <a:endParaRPr kumimoji="0" lang="en-US" altLang="en-US" sz="2400" b="1" i="0" u="none" strike="noStrike" kern="1200" cap="none" spc="0" normalizeH="0" baseline="0" noProof="0" dirty="0">
              <a:ln>
                <a:noFill/>
              </a:ln>
              <a:solidFill>
                <a:srgbClr val="003366"/>
              </a:solidFill>
              <a:effectLst/>
              <a:uLnTx/>
              <a:uFillTx/>
              <a:latin typeface="Arial" panose="020B0604020202020204"/>
              <a:ea typeface="+mn-ea"/>
              <a:cs typeface="+mn-cs"/>
            </a:endParaRPr>
          </a:p>
        </p:txBody>
      </p:sp>
      <p:sp>
        <p:nvSpPr>
          <p:cNvPr id="5" name="Text Placeholder 2">
            <a:extLst>
              <a:ext uri="{FF2B5EF4-FFF2-40B4-BE49-F238E27FC236}">
                <a16:creationId xmlns:a16="http://schemas.microsoft.com/office/drawing/2014/main" id="{62A3D68E-9B20-B3DA-BE14-40204F842FB2}"/>
              </a:ext>
            </a:extLst>
          </p:cNvPr>
          <p:cNvSpPr txBox="1">
            <a:spLocks/>
          </p:cNvSpPr>
          <p:nvPr/>
        </p:nvSpPr>
        <p:spPr>
          <a:xfrm>
            <a:off x="0" y="1470833"/>
            <a:ext cx="12192000" cy="4672791"/>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B31942"/>
                </a:solidFill>
                <a:latin typeface="Arial" charset="0"/>
                <a:ea typeface="Arial" charset="0"/>
                <a:cs typeface="Arial" charset="0"/>
              </a:defRPr>
            </a:lvl1pPr>
            <a:lvl2pPr marL="45720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chemeClr val="tx1">
                    <a:tint val="75000"/>
                  </a:schemeClr>
                </a:solidFill>
                <a:latin typeface="Arial" charset="0"/>
                <a:ea typeface="Arial" charset="0"/>
                <a:cs typeface="Arial" charset="0"/>
              </a:defRPr>
            </a:lvl2pPr>
            <a:lvl3pPr marL="914400" marR="0" indent="0" algn="l" defTabSz="914400" rtl="0" eaLnBrk="1" fontAlgn="auto" latinLnBrk="0" hangingPunct="1">
              <a:lnSpc>
                <a:spcPct val="90000"/>
              </a:lnSpc>
              <a:spcBef>
                <a:spcPts val="1000"/>
              </a:spcBef>
              <a:spcAft>
                <a:spcPts val="600"/>
              </a:spcAft>
              <a:buClr>
                <a:srgbClr val="B31942"/>
              </a:buClr>
              <a:buSzTx/>
              <a:buFont typeface="Arial" charset="0"/>
              <a:buNone/>
              <a:tabLst/>
              <a:defRPr sz="1800" kern="1200" baseline="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spcAft>
                <a:spcPts val="200"/>
              </a:spcAft>
              <a:buClr>
                <a:srgbClr val="B31942"/>
              </a:buClr>
              <a:buFont typeface="Arial"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spcAft>
                <a:spcPts val="200"/>
              </a:spcAft>
              <a:buFont typeface="+mj-lt"/>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lang="en-US" sz="3600" b="0" dirty="0">
                <a:solidFill>
                  <a:srgbClr val="002060"/>
                </a:solidFill>
              </a:rPr>
              <a:t>If a taxpayer’s Social Security Number (SSN) or Individual Tax Identification Number (ITIN) was stolen, report it to:</a:t>
            </a:r>
          </a:p>
          <a:p>
            <a:pPr marL="1027113" lvl="1" indent="-569913">
              <a:lnSpc>
                <a:spcPct val="100000"/>
              </a:lnSpc>
              <a:spcBef>
                <a:spcPts val="4000"/>
              </a:spcBef>
              <a:spcAft>
                <a:spcPts val="0"/>
              </a:spcAft>
              <a:buClr>
                <a:srgbClr val="C00000"/>
              </a:buClr>
              <a:buFont typeface="Wingdings" panose="05000000000000000000" pitchFamily="2" charset="2"/>
              <a:buChar char="Ø"/>
              <a:defRPr/>
            </a:pPr>
            <a:r>
              <a:rPr lang="en-US" sz="3200" b="0" dirty="0">
                <a:solidFill>
                  <a:srgbClr val="002060"/>
                </a:solidFill>
                <a:hlinkClick r:id="rId3"/>
              </a:rPr>
              <a:t>IdentityTheft.gov</a:t>
            </a:r>
            <a:endParaRPr lang="en-US" sz="3200" b="0" dirty="0">
              <a:solidFill>
                <a:srgbClr val="002060"/>
              </a:solidFill>
              <a:hlinkClick r:id="rId4"/>
            </a:endParaRPr>
          </a:p>
          <a:p>
            <a:pPr marL="1027113" lvl="1" indent="-569913">
              <a:lnSpc>
                <a:spcPct val="100000"/>
              </a:lnSpc>
              <a:spcBef>
                <a:spcPts val="4000"/>
              </a:spcBef>
              <a:spcAft>
                <a:spcPts val="0"/>
              </a:spcAft>
              <a:buClr>
                <a:srgbClr val="C00000"/>
              </a:buClr>
              <a:buFont typeface="Wingdings" panose="05000000000000000000" pitchFamily="2" charset="2"/>
              <a:buChar char="Ø"/>
              <a:defRPr/>
            </a:pPr>
            <a:r>
              <a:rPr lang="en-US" sz="3200" b="0" dirty="0">
                <a:solidFill>
                  <a:srgbClr val="002060"/>
                </a:solidFill>
                <a:hlinkClick r:id="rId4"/>
              </a:rPr>
              <a:t>IRS</a:t>
            </a:r>
            <a:r>
              <a:rPr lang="en-US" sz="3200" b="0" dirty="0">
                <a:solidFill>
                  <a:srgbClr val="002060"/>
                </a:solidFill>
              </a:rPr>
              <a:t> by submitting </a:t>
            </a:r>
            <a:r>
              <a:rPr lang="en-US" sz="3200" b="0" dirty="0">
                <a:solidFill>
                  <a:srgbClr val="002060"/>
                </a:solidFill>
                <a:hlinkClick r:id="rId5"/>
              </a:rPr>
              <a:t>Form 14039, Identity Theft Affidavit</a:t>
            </a:r>
            <a:endParaRPr lang="en-US" sz="3200" b="0" dirty="0">
              <a:solidFill>
                <a:srgbClr val="002060"/>
              </a:solidFill>
            </a:endParaRPr>
          </a:p>
          <a:p>
            <a:pPr marL="1027113" lvl="1" indent="-569913">
              <a:lnSpc>
                <a:spcPct val="100000"/>
              </a:lnSpc>
              <a:spcBef>
                <a:spcPts val="4000"/>
              </a:spcBef>
              <a:spcAft>
                <a:spcPts val="0"/>
              </a:spcAft>
              <a:buClr>
                <a:srgbClr val="C00000"/>
              </a:buClr>
              <a:buFont typeface="Wingdings" panose="05000000000000000000" pitchFamily="2" charset="2"/>
              <a:buChar char="Ø"/>
              <a:defRPr/>
            </a:pPr>
            <a:r>
              <a:rPr lang="en-US" sz="3200" dirty="0">
                <a:solidFill>
                  <a:srgbClr val="002060"/>
                </a:solidFill>
              </a:rPr>
              <a:t>Their</a:t>
            </a:r>
            <a:r>
              <a:rPr lang="en-US" sz="3200" b="0" dirty="0">
                <a:solidFill>
                  <a:srgbClr val="002060"/>
                </a:solidFill>
              </a:rPr>
              <a:t> </a:t>
            </a:r>
            <a:r>
              <a:rPr lang="en-US" sz="3200" b="0" dirty="0">
                <a:solidFill>
                  <a:srgbClr val="002060"/>
                </a:solidFill>
                <a:hlinkClick r:id="rId6"/>
              </a:rPr>
              <a:t>state tax agency</a:t>
            </a:r>
            <a:endParaRPr lang="en-US" sz="2800" b="0" dirty="0">
              <a:solidFill>
                <a:srgbClr val="002060"/>
              </a:solidFill>
            </a:endParaRPr>
          </a:p>
        </p:txBody>
      </p:sp>
      <p:sp>
        <p:nvSpPr>
          <p:cNvPr id="11" name="Slide Number Placeholder 4">
            <a:extLst>
              <a:ext uri="{FF2B5EF4-FFF2-40B4-BE49-F238E27FC236}">
                <a16:creationId xmlns:a16="http://schemas.microsoft.com/office/drawing/2014/main" id="{64532D5D-CE0E-190C-233A-B782A096E63C}"/>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293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650E4E-4A13-4775-6CD5-1004A1D5ECE4}"/>
              </a:ext>
            </a:extLst>
          </p:cNvPr>
          <p:cNvSpPr txBox="1">
            <a:spLocks noGrp="1"/>
          </p:cNvSpPr>
          <p:nvPr>
            <p:ph type="title" idx="4294967295"/>
          </p:nvPr>
        </p:nvSpPr>
        <p:spPr>
          <a:xfrm>
            <a:off x="3348752" y="309275"/>
            <a:ext cx="8388546" cy="4247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3366"/>
                </a:solidFill>
                <a:effectLst/>
                <a:uLnTx/>
                <a:uFillTx/>
                <a:latin typeface="Arial" panose="020B0604020202020204"/>
                <a:ea typeface="+mn-ea"/>
                <a:cs typeface="+mn-cs"/>
              </a:rPr>
              <a:t>How to Report an Abusive Tax Scheme</a:t>
            </a:r>
          </a:p>
        </p:txBody>
      </p:sp>
      <p:sp>
        <p:nvSpPr>
          <p:cNvPr id="5" name="Text Placeholder 2">
            <a:extLst>
              <a:ext uri="{FF2B5EF4-FFF2-40B4-BE49-F238E27FC236}">
                <a16:creationId xmlns:a16="http://schemas.microsoft.com/office/drawing/2014/main" id="{62A3D68E-9B20-B3DA-BE14-40204F842FB2}"/>
              </a:ext>
            </a:extLst>
          </p:cNvPr>
          <p:cNvSpPr txBox="1">
            <a:spLocks/>
          </p:cNvSpPr>
          <p:nvPr/>
        </p:nvSpPr>
        <p:spPr>
          <a:xfrm>
            <a:off x="0" y="1470833"/>
            <a:ext cx="8388546" cy="4672791"/>
          </a:xfrm>
          <a:prstGeom prst="rect">
            <a:avLst/>
          </a:prstGeom>
        </p:spPr>
        <p:txBody>
          <a:bodyPr vert="horz" wrap="square" lIns="91440" tIns="45720" rIns="91440" bIns="45720" rtlCol="0">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b="1" kern="1200" baseline="0">
                <a:solidFill>
                  <a:srgbClr val="B31942"/>
                </a:solidFill>
                <a:latin typeface="Arial" charset="0"/>
                <a:ea typeface="Arial" charset="0"/>
                <a:cs typeface="Arial" charset="0"/>
              </a:defRPr>
            </a:lvl1pPr>
            <a:lvl2pPr marL="45720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chemeClr val="tx1">
                    <a:tint val="75000"/>
                  </a:schemeClr>
                </a:solidFill>
                <a:latin typeface="Arial" charset="0"/>
                <a:ea typeface="Arial" charset="0"/>
                <a:cs typeface="Arial" charset="0"/>
              </a:defRPr>
            </a:lvl2pPr>
            <a:lvl3pPr marL="914400" marR="0" indent="0" algn="l" defTabSz="914400" rtl="0" eaLnBrk="1" fontAlgn="auto" latinLnBrk="0" hangingPunct="1">
              <a:lnSpc>
                <a:spcPct val="90000"/>
              </a:lnSpc>
              <a:spcBef>
                <a:spcPts val="1000"/>
              </a:spcBef>
              <a:spcAft>
                <a:spcPts val="600"/>
              </a:spcAft>
              <a:buClr>
                <a:srgbClr val="B31942"/>
              </a:buClr>
              <a:buSzTx/>
              <a:buFont typeface="Arial" charset="0"/>
              <a:buNone/>
              <a:tabLst/>
              <a:defRPr sz="1800" kern="1200" baseline="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spcAft>
                <a:spcPts val="200"/>
              </a:spcAft>
              <a:buClr>
                <a:srgbClr val="B31942"/>
              </a:buClr>
              <a:buFont typeface="Arial"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spcAft>
                <a:spcPts val="200"/>
              </a:spcAft>
              <a:buFont typeface="+mj-lt"/>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lang="en-US" sz="3600" b="0" dirty="0">
                <a:solidFill>
                  <a:srgbClr val="002060"/>
                </a:solidFill>
              </a:rPr>
              <a:t>Visit </a:t>
            </a:r>
            <a:r>
              <a:rPr lang="en-US" sz="3600" b="0" dirty="0">
                <a:solidFill>
                  <a:srgbClr val="002060"/>
                </a:solidFill>
                <a:hlinkClick r:id="rId3"/>
              </a:rPr>
              <a:t>IRS.gov/scams</a:t>
            </a:r>
            <a:endParaRPr lang="en-US" sz="3600" b="0" dirty="0">
              <a:solidFill>
                <a:srgbClr val="002060"/>
              </a:solidFill>
            </a:endParaRPr>
          </a:p>
          <a:p>
            <a:pPr marL="569913" marR="0" lvl="0" indent="-569913" algn="l" defTabSz="914400" rtl="0" eaLnBrk="1" fontAlgn="auto" latinLnBrk="0" hangingPunct="1">
              <a:lnSpc>
                <a:spcPct val="100000"/>
              </a:lnSpc>
              <a:spcBef>
                <a:spcPts val="4000"/>
              </a:spcBef>
              <a:spcAft>
                <a:spcPts val="0"/>
              </a:spcAft>
              <a:buClr>
                <a:srgbClr val="C00000"/>
              </a:buClr>
              <a:buSzTx/>
              <a:buFont typeface="Wingdings" panose="05000000000000000000" pitchFamily="2" charset="2"/>
              <a:buChar char="Ø"/>
              <a:tabLst/>
              <a:defRPr/>
            </a:pPr>
            <a:r>
              <a:rPr kumimoji="0" lang="en-US" sz="3600" b="0" i="0" u="none" strike="noStrike" kern="1200" cap="none" spc="0" normalizeH="0" baseline="0" noProof="0" dirty="0">
                <a:ln>
                  <a:noFill/>
                </a:ln>
                <a:solidFill>
                  <a:srgbClr val="002060"/>
                </a:solidFill>
                <a:effectLst/>
                <a:uLnTx/>
                <a:uFillTx/>
                <a:latin typeface="Arial" charset="0"/>
                <a:cs typeface="Arial" charset="0"/>
              </a:rPr>
              <a:t>Complete</a:t>
            </a:r>
            <a:r>
              <a:rPr kumimoji="0" lang="en-US" sz="3600" b="0" i="0" u="none" strike="noStrike" kern="1200" cap="none" spc="0" normalizeH="0" baseline="0" noProof="0" dirty="0">
                <a:ln>
                  <a:noFill/>
                </a:ln>
                <a:solidFill>
                  <a:srgbClr val="002060"/>
                </a:solidFill>
                <a:effectLst/>
                <a:uLnTx/>
                <a:uFillTx/>
                <a:latin typeface="Arial" charset="0"/>
                <a:cs typeface="Arial" charset="0"/>
                <a:hlinkClick r:id="rId4"/>
              </a:rPr>
              <a:t> Form 14242, Report Suspected Abusive Tax Promotions or Preparers</a:t>
            </a:r>
            <a:endParaRPr kumimoji="0" lang="en-US" sz="3600" b="0" i="0" u="none" strike="noStrike" kern="1200" cap="none" spc="0" normalizeH="0" baseline="0" noProof="0" dirty="0">
              <a:ln>
                <a:noFill/>
              </a:ln>
              <a:solidFill>
                <a:srgbClr val="002060"/>
              </a:solidFill>
              <a:effectLst/>
              <a:uLnTx/>
              <a:uFillTx/>
              <a:latin typeface="Arial" charset="0"/>
              <a:cs typeface="Arial" charset="0"/>
            </a:endParaRPr>
          </a:p>
          <a:p>
            <a:pPr marL="1027113" lvl="1" indent="-569913">
              <a:lnSpc>
                <a:spcPct val="100000"/>
              </a:lnSpc>
              <a:spcBef>
                <a:spcPts val="0"/>
              </a:spcBef>
              <a:spcAft>
                <a:spcPts val="0"/>
              </a:spcAft>
              <a:buClr>
                <a:srgbClr val="C00000"/>
              </a:buClr>
              <a:buFont typeface="Wingdings" panose="05000000000000000000" pitchFamily="2" charset="2"/>
              <a:buChar char="Ø"/>
              <a:defRPr/>
            </a:pPr>
            <a:r>
              <a:rPr kumimoji="0" lang="en-US" sz="3200" b="0" i="0" u="none" strike="noStrike" kern="1200" cap="none" spc="0" normalizeH="0" baseline="0" noProof="0" dirty="0">
                <a:ln>
                  <a:noFill/>
                </a:ln>
                <a:solidFill>
                  <a:srgbClr val="002060"/>
                </a:solidFill>
                <a:effectLst/>
                <a:uLnTx/>
                <a:uFillTx/>
                <a:latin typeface="Arial" charset="0"/>
                <a:cs typeface="Arial" charset="0"/>
              </a:rPr>
              <a:t>Submit </a:t>
            </a:r>
            <a:r>
              <a:rPr lang="en-US" sz="3200" b="0" dirty="0">
                <a:solidFill>
                  <a:srgbClr val="002060"/>
                </a:solidFill>
                <a:hlinkClick r:id="rId5"/>
              </a:rPr>
              <a:t>online </a:t>
            </a:r>
            <a:endParaRPr lang="en-US" sz="3200" b="0" dirty="0">
              <a:solidFill>
                <a:srgbClr val="002060"/>
              </a:solidFill>
            </a:endParaRPr>
          </a:p>
          <a:p>
            <a:pPr lvl="1">
              <a:lnSpc>
                <a:spcPct val="100000"/>
              </a:lnSpc>
              <a:spcBef>
                <a:spcPts val="0"/>
              </a:spcBef>
              <a:spcAft>
                <a:spcPts val="0"/>
              </a:spcAft>
              <a:buClr>
                <a:srgbClr val="C00000"/>
              </a:buClr>
              <a:defRPr/>
            </a:pPr>
            <a:r>
              <a:rPr lang="en-US" sz="3200" b="0" dirty="0">
                <a:solidFill>
                  <a:srgbClr val="002060"/>
                </a:solidFill>
              </a:rPr>
              <a:t>		or</a:t>
            </a:r>
          </a:p>
          <a:p>
            <a:pPr marL="1027113" lvl="1" indent="-569913">
              <a:lnSpc>
                <a:spcPct val="100000"/>
              </a:lnSpc>
              <a:spcBef>
                <a:spcPts val="0"/>
              </a:spcBef>
              <a:spcAft>
                <a:spcPts val="0"/>
              </a:spcAft>
              <a:buClr>
                <a:srgbClr val="C00000"/>
              </a:buClr>
              <a:buFont typeface="Wingdings" panose="05000000000000000000" pitchFamily="2" charset="2"/>
              <a:buChar char="Ø"/>
              <a:defRPr/>
            </a:pPr>
            <a:r>
              <a:rPr lang="en-US" sz="3200" dirty="0">
                <a:solidFill>
                  <a:srgbClr val="002060"/>
                </a:solidFill>
              </a:rPr>
              <a:t>M</a:t>
            </a:r>
            <a:r>
              <a:rPr kumimoji="0" lang="en-US" sz="3200" b="0" i="0" u="none" strike="noStrike" kern="1200" cap="none" spc="0" normalizeH="0" baseline="0" noProof="0" dirty="0">
                <a:ln>
                  <a:noFill/>
                </a:ln>
                <a:solidFill>
                  <a:srgbClr val="002060"/>
                </a:solidFill>
                <a:effectLst/>
                <a:uLnTx/>
                <a:uFillTx/>
                <a:latin typeface="Arial" charset="0"/>
                <a:cs typeface="Arial" charset="0"/>
              </a:rPr>
              <a:t>ail/fax to the IRS Lead Development Center</a:t>
            </a:r>
            <a:endParaRPr kumimoji="0" lang="en-US" sz="3200" b="1" i="0" u="none" strike="noStrike" kern="1200" cap="none" spc="0" normalizeH="0" baseline="0" noProof="0" dirty="0">
              <a:ln>
                <a:noFill/>
              </a:ln>
              <a:solidFill>
                <a:srgbClr val="002060"/>
              </a:solidFill>
              <a:effectLst/>
              <a:uLnTx/>
              <a:uFillTx/>
              <a:latin typeface="Arial" charset="0"/>
              <a:cs typeface="Arial" charset="0"/>
            </a:endParaRPr>
          </a:p>
        </p:txBody>
      </p:sp>
      <p:sp>
        <p:nvSpPr>
          <p:cNvPr id="11" name="Slide Number Placeholder 4">
            <a:extLst>
              <a:ext uri="{FF2B5EF4-FFF2-40B4-BE49-F238E27FC236}">
                <a16:creationId xmlns:a16="http://schemas.microsoft.com/office/drawing/2014/main" id="{64532D5D-CE0E-190C-233A-B782A096E63C}"/>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a:t>
            </a:fld>
            <a:endParaRPr kumimoji="0" lang="en-US" sz="20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2" name="Picture 1" descr="A man holding his hand up in a ‘Stop’ gesture. Text: Know of a tax scheme? Report it. IRS logo.">
            <a:extLst>
              <a:ext uri="{FF2B5EF4-FFF2-40B4-BE49-F238E27FC236}">
                <a16:creationId xmlns:a16="http://schemas.microsoft.com/office/drawing/2014/main" id="{83256E75-3BEE-1904-D5FE-222820E50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8546" y="1571383"/>
            <a:ext cx="3577352" cy="44716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1526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IRS Dirty Dozen Tax Scams</a:t>
            </a:r>
          </a:p>
        </p:txBody>
      </p:sp>
      <p:sp>
        <p:nvSpPr>
          <p:cNvPr id="6" name="Slide Number Placeholder 4">
            <a:extLst>
              <a:ext uri="{FF2B5EF4-FFF2-40B4-BE49-F238E27FC236}">
                <a16:creationId xmlns:a16="http://schemas.microsoft.com/office/drawing/2014/main" id="{A1564E14-64EC-CCDD-F1BD-C2141089A8BB}"/>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9" name="Picture 8" descr="A young woman crossing her arms. Text: Are you ready to face the Dirty Dozen list of tax scams? IRS logo displayed.">
            <a:extLst>
              <a:ext uri="{FF2B5EF4-FFF2-40B4-BE49-F238E27FC236}">
                <a16:creationId xmlns:a16="http://schemas.microsoft.com/office/drawing/2014/main" id="{04D91529-4026-D0D3-2CF0-A74158060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22151"/>
            <a:ext cx="4389119"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5810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B127-E64D-4F09-A525-7E70D4F90BCE}"/>
              </a:ext>
            </a:extLst>
          </p:cNvPr>
          <p:cNvSpPr>
            <a:spLocks noGrp="1"/>
          </p:cNvSpPr>
          <p:nvPr>
            <p:ph type="ctrTitle"/>
          </p:nvPr>
        </p:nvSpPr>
        <p:spPr>
          <a:xfrm>
            <a:off x="3653210" y="1777502"/>
            <a:ext cx="4885580" cy="1271427"/>
          </a:xfrm>
        </p:spPr>
        <p:txBody>
          <a:bodyPr/>
          <a:lstStyle/>
          <a:p>
            <a:pPr algn="ctr"/>
            <a:br>
              <a:rPr lang="en-US" altLang="en-US" sz="3300" dirty="0"/>
            </a:br>
            <a:r>
              <a:rPr lang="en-US" altLang="en-US" sz="3800" dirty="0"/>
              <a:t>Online Account for Individuals </a:t>
            </a:r>
            <a:endParaRPr lang="en-US" sz="3800" dirty="0"/>
          </a:p>
        </p:txBody>
      </p:sp>
    </p:spTree>
    <p:extLst>
      <p:ext uri="{BB962C8B-B14F-4D97-AF65-F5344CB8AC3E}">
        <p14:creationId xmlns:p14="http://schemas.microsoft.com/office/powerpoint/2010/main" val="111463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18500-37B4-152A-7A4D-2BE9FEC66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AAF7D-B545-8F1B-70A4-8C642B906968}"/>
              </a:ext>
            </a:extLst>
          </p:cNvPr>
          <p:cNvSpPr>
            <a:spLocks noGrp="1"/>
          </p:cNvSpPr>
          <p:nvPr>
            <p:ph type="title"/>
          </p:nvPr>
        </p:nvSpPr>
        <p:spPr/>
        <p:txBody>
          <a:bodyPr/>
          <a:lstStyle/>
          <a:p>
            <a:r>
              <a:rPr lang="en-US" sz="2800" dirty="0"/>
              <a:t>Individual Online Account</a:t>
            </a:r>
          </a:p>
        </p:txBody>
      </p:sp>
      <p:sp>
        <p:nvSpPr>
          <p:cNvPr id="3" name="Rectangle: Rounded Corners 2">
            <a:extLst>
              <a:ext uri="{FF2B5EF4-FFF2-40B4-BE49-F238E27FC236}">
                <a16:creationId xmlns:a16="http://schemas.microsoft.com/office/drawing/2014/main" id="{AA02A0F1-B117-0305-85CE-E6FA508238CB}"/>
              </a:ext>
              <a:ext uri="{C183D7F6-B498-43B3-948B-1728B52AA6E4}">
                <adec:decorative xmlns:adec="http://schemas.microsoft.com/office/drawing/2017/decorative" val="1"/>
              </a:ext>
            </a:extLst>
          </p:cNvPr>
          <p:cNvSpPr/>
          <p:nvPr/>
        </p:nvSpPr>
        <p:spPr>
          <a:xfrm>
            <a:off x="2354676" y="1447745"/>
            <a:ext cx="7206994" cy="4316549"/>
          </a:xfrm>
          <a:prstGeom prst="roundRect">
            <a:avLst>
              <a:gd name="adj" fmla="val 7378"/>
            </a:avLst>
          </a:prstGeom>
          <a:solidFill>
            <a:srgbClr val="E7F6F8"/>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 name="Group 3" descr="blue lock with text &quot;Secure access to individual tax information&quot;">
            <a:extLst>
              <a:ext uri="{FF2B5EF4-FFF2-40B4-BE49-F238E27FC236}">
                <a16:creationId xmlns:a16="http://schemas.microsoft.com/office/drawing/2014/main" id="{201EFAD4-601F-6E5F-D377-DC21198DCDD0}"/>
              </a:ext>
            </a:extLst>
          </p:cNvPr>
          <p:cNvGrpSpPr/>
          <p:nvPr/>
        </p:nvGrpSpPr>
        <p:grpSpPr>
          <a:xfrm>
            <a:off x="2993363" y="2100232"/>
            <a:ext cx="1506849" cy="1507603"/>
            <a:chOff x="5271981" y="2478796"/>
            <a:chExt cx="1506849" cy="1507603"/>
          </a:xfrm>
        </p:grpSpPr>
        <p:sp>
          <p:nvSpPr>
            <p:cNvPr id="5" name="TextBox 21">
              <a:extLst>
                <a:ext uri="{FF2B5EF4-FFF2-40B4-BE49-F238E27FC236}">
                  <a16:creationId xmlns:a16="http://schemas.microsoft.com/office/drawing/2014/main" id="{C6AED0C4-D3AC-5016-E800-78F0ED60C01B}"/>
                </a:ext>
              </a:extLst>
            </p:cNvPr>
            <p:cNvSpPr txBox="1"/>
            <p:nvPr/>
          </p:nvSpPr>
          <p:spPr>
            <a:xfrm>
              <a:off x="5271981" y="3340068"/>
              <a:ext cx="150684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tx2">
                      <a:lumMod val="75000"/>
                    </a:schemeClr>
                  </a:solidFill>
                </a:rPr>
                <a:t>Secure access to individual tax information</a:t>
              </a:r>
            </a:p>
          </p:txBody>
        </p:sp>
        <p:pic>
          <p:nvPicPr>
            <p:cNvPr id="6" name="Graphic 39" descr="Lock with solid fill">
              <a:extLst>
                <a:ext uri="{FF2B5EF4-FFF2-40B4-BE49-F238E27FC236}">
                  <a16:creationId xmlns:a16="http://schemas.microsoft.com/office/drawing/2014/main" id="{1EF6B169-5F7A-634F-EA1E-779A66227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72100" y="2478796"/>
              <a:ext cx="914400" cy="914400"/>
            </a:xfrm>
            <a:prstGeom prst="rect">
              <a:avLst/>
            </a:prstGeom>
          </p:spPr>
        </p:pic>
      </p:grpSp>
      <p:grpSp>
        <p:nvGrpSpPr>
          <p:cNvPr id="7" name="Group 6" descr="Blue head with lightlbulb. The text reads &quot;Understand tax obligations&quot;">
            <a:extLst>
              <a:ext uri="{FF2B5EF4-FFF2-40B4-BE49-F238E27FC236}">
                <a16:creationId xmlns:a16="http://schemas.microsoft.com/office/drawing/2014/main" id="{906B8103-A4B2-2333-C374-A18AE2E19A9F}"/>
              </a:ext>
            </a:extLst>
          </p:cNvPr>
          <p:cNvGrpSpPr/>
          <p:nvPr/>
        </p:nvGrpSpPr>
        <p:grpSpPr>
          <a:xfrm>
            <a:off x="5204749" y="2191149"/>
            <a:ext cx="1506849" cy="1358123"/>
            <a:chOff x="7122900" y="2478796"/>
            <a:chExt cx="1506849" cy="1304817"/>
          </a:xfrm>
        </p:grpSpPr>
        <p:sp>
          <p:nvSpPr>
            <p:cNvPr id="8" name="TextBox 19">
              <a:extLst>
                <a:ext uri="{FF2B5EF4-FFF2-40B4-BE49-F238E27FC236}">
                  <a16:creationId xmlns:a16="http://schemas.microsoft.com/office/drawing/2014/main" id="{357A4F57-F23C-3160-365B-1DE0C2DFDE6F}"/>
                </a:ext>
              </a:extLst>
            </p:cNvPr>
            <p:cNvSpPr txBox="1"/>
            <p:nvPr/>
          </p:nvSpPr>
          <p:spPr>
            <a:xfrm>
              <a:off x="7122900" y="3340068"/>
              <a:ext cx="1506849" cy="4435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chemeClr val="tx2">
                      <a:lumMod val="75000"/>
                    </a:schemeClr>
                  </a:solidFill>
                </a:rPr>
                <a:t>Understand tax obligations</a:t>
              </a:r>
            </a:p>
          </p:txBody>
        </p:sp>
        <p:pic>
          <p:nvPicPr>
            <p:cNvPr id="13" name="Graphic 30" descr="Good Idea with solid fill">
              <a:extLst>
                <a:ext uri="{FF2B5EF4-FFF2-40B4-BE49-F238E27FC236}">
                  <a16:creationId xmlns:a16="http://schemas.microsoft.com/office/drawing/2014/main" id="{C2F5BF53-27EC-281A-BC1D-BF3FF1E9D8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9124" y="2478796"/>
              <a:ext cx="914400" cy="914400"/>
            </a:xfrm>
            <a:prstGeom prst="rect">
              <a:avLst/>
            </a:prstGeom>
          </p:spPr>
        </p:pic>
      </p:grpSp>
      <p:grpSp>
        <p:nvGrpSpPr>
          <p:cNvPr id="14" name="Group 13" descr="Blue hand shake. Text reads &quot;Authorize tax professionals&quot;">
            <a:extLst>
              <a:ext uri="{FF2B5EF4-FFF2-40B4-BE49-F238E27FC236}">
                <a16:creationId xmlns:a16="http://schemas.microsoft.com/office/drawing/2014/main" id="{794FD9FD-6B66-7DCD-6A53-28FF8C6710A7}"/>
              </a:ext>
            </a:extLst>
          </p:cNvPr>
          <p:cNvGrpSpPr/>
          <p:nvPr/>
        </p:nvGrpSpPr>
        <p:grpSpPr>
          <a:xfrm>
            <a:off x="7432963" y="2243061"/>
            <a:ext cx="1248943" cy="1291893"/>
            <a:chOff x="7717015" y="2549132"/>
            <a:chExt cx="1248943" cy="1252601"/>
          </a:xfrm>
        </p:grpSpPr>
        <p:sp>
          <p:nvSpPr>
            <p:cNvPr id="15" name="TextBox 17">
              <a:extLst>
                <a:ext uri="{FF2B5EF4-FFF2-40B4-BE49-F238E27FC236}">
                  <a16:creationId xmlns:a16="http://schemas.microsoft.com/office/drawing/2014/main" id="{CEBFE0B2-3533-60E3-D20D-60E6C63AA4D2}"/>
                </a:ext>
              </a:extLst>
            </p:cNvPr>
            <p:cNvSpPr txBox="1"/>
            <p:nvPr/>
          </p:nvSpPr>
          <p:spPr>
            <a:xfrm>
              <a:off x="7717015" y="3340068"/>
              <a:ext cx="1248943"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chemeClr val="tx2">
                      <a:lumMod val="75000"/>
                    </a:schemeClr>
                  </a:solidFill>
                </a:rPr>
                <a:t>Authorize tax professionals</a:t>
              </a:r>
            </a:p>
          </p:txBody>
        </p:sp>
        <p:pic>
          <p:nvPicPr>
            <p:cNvPr id="16" name="Graphic 45" descr="Handshake with solid fill">
              <a:extLst>
                <a:ext uri="{FF2B5EF4-FFF2-40B4-BE49-F238E27FC236}">
                  <a16:creationId xmlns:a16="http://schemas.microsoft.com/office/drawing/2014/main" id="{226FF631-0624-A03B-FB31-CD15C1B8EC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2039" y="2549132"/>
              <a:ext cx="914400" cy="914400"/>
            </a:xfrm>
            <a:prstGeom prst="rect">
              <a:avLst/>
            </a:prstGeom>
          </p:spPr>
        </p:pic>
      </p:grpSp>
      <p:grpSp>
        <p:nvGrpSpPr>
          <p:cNvPr id="17" name="Group 16" descr="Blue check mark with three blue lines. Text reads &quot;Pay taxes, resolve issues and stay tax compliant&quot;">
            <a:extLst>
              <a:ext uri="{FF2B5EF4-FFF2-40B4-BE49-F238E27FC236}">
                <a16:creationId xmlns:a16="http://schemas.microsoft.com/office/drawing/2014/main" id="{18DEA276-650A-1EC3-93EC-C331D5546C43}"/>
              </a:ext>
            </a:extLst>
          </p:cNvPr>
          <p:cNvGrpSpPr/>
          <p:nvPr/>
        </p:nvGrpSpPr>
        <p:grpSpPr>
          <a:xfrm>
            <a:off x="3562103" y="4134526"/>
            <a:ext cx="2186789" cy="1203911"/>
            <a:chOff x="4042198" y="4041934"/>
            <a:chExt cx="2186789" cy="1203911"/>
          </a:xfrm>
        </p:grpSpPr>
        <p:sp>
          <p:nvSpPr>
            <p:cNvPr id="18" name="TextBox 11">
              <a:extLst>
                <a:ext uri="{FF2B5EF4-FFF2-40B4-BE49-F238E27FC236}">
                  <a16:creationId xmlns:a16="http://schemas.microsoft.com/office/drawing/2014/main" id="{92A3BBFD-1D97-6C6F-64A5-1B9FBFC3ABCF}"/>
                </a:ext>
              </a:extLst>
            </p:cNvPr>
            <p:cNvSpPr txBox="1"/>
            <p:nvPr/>
          </p:nvSpPr>
          <p:spPr>
            <a:xfrm>
              <a:off x="4042198" y="4784180"/>
              <a:ext cx="2186789"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tx2">
                      <a:lumMod val="75000"/>
                    </a:schemeClr>
                  </a:solidFill>
                </a:rPr>
                <a:t>Pay taxes, resolve issues and stay tax compliant</a:t>
              </a:r>
            </a:p>
          </p:txBody>
        </p:sp>
        <p:pic>
          <p:nvPicPr>
            <p:cNvPr id="19" name="Graphic 34" descr="Completed with solid fill">
              <a:extLst>
                <a:ext uri="{FF2B5EF4-FFF2-40B4-BE49-F238E27FC236}">
                  <a16:creationId xmlns:a16="http://schemas.microsoft.com/office/drawing/2014/main" id="{3AC4AC4C-77E7-B1F9-CC85-1E22EC4D4C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78392" y="4041934"/>
              <a:ext cx="914400" cy="914400"/>
            </a:xfrm>
            <a:prstGeom prst="rect">
              <a:avLst/>
            </a:prstGeom>
          </p:spPr>
        </p:pic>
      </p:grpSp>
      <p:grpSp>
        <p:nvGrpSpPr>
          <p:cNvPr id="20" name="Group 19" descr="Blue exclamation mark in box. Text reads &quot;Track account status and sign up for email alerts&quot;">
            <a:extLst>
              <a:ext uri="{FF2B5EF4-FFF2-40B4-BE49-F238E27FC236}">
                <a16:creationId xmlns:a16="http://schemas.microsoft.com/office/drawing/2014/main" id="{1F3D2FAA-DFCC-1C85-14FF-6D2A845F1BE6}"/>
              </a:ext>
            </a:extLst>
          </p:cNvPr>
          <p:cNvGrpSpPr/>
          <p:nvPr/>
        </p:nvGrpSpPr>
        <p:grpSpPr>
          <a:xfrm>
            <a:off x="6190094" y="4133441"/>
            <a:ext cx="2186789" cy="1236196"/>
            <a:chOff x="6752148" y="4009649"/>
            <a:chExt cx="2186789" cy="1236196"/>
          </a:xfrm>
        </p:grpSpPr>
        <p:sp>
          <p:nvSpPr>
            <p:cNvPr id="21" name="TextBox 8">
              <a:extLst>
                <a:ext uri="{FF2B5EF4-FFF2-40B4-BE49-F238E27FC236}">
                  <a16:creationId xmlns:a16="http://schemas.microsoft.com/office/drawing/2014/main" id="{779D3A12-61E3-838F-CD1E-EE39FFE69E18}"/>
                </a:ext>
              </a:extLst>
            </p:cNvPr>
            <p:cNvSpPr txBox="1"/>
            <p:nvPr/>
          </p:nvSpPr>
          <p:spPr>
            <a:xfrm>
              <a:off x="6752148" y="4784180"/>
              <a:ext cx="2186789"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chemeClr val="tx2">
                      <a:lumMod val="75000"/>
                    </a:schemeClr>
                  </a:solidFill>
                </a:rPr>
                <a:t>Track account status and sign up for email alerts</a:t>
              </a:r>
            </a:p>
          </p:txBody>
        </p:sp>
        <p:pic>
          <p:nvPicPr>
            <p:cNvPr id="22" name="Graphic 32" descr="Comment Important with solid fill">
              <a:extLst>
                <a:ext uri="{FF2B5EF4-FFF2-40B4-BE49-F238E27FC236}">
                  <a16:creationId xmlns:a16="http://schemas.microsoft.com/office/drawing/2014/main" id="{C68FC1CE-EA52-F714-C823-3848A3FA30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88342" y="4009649"/>
              <a:ext cx="914400" cy="914400"/>
            </a:xfrm>
            <a:prstGeom prst="rect">
              <a:avLst/>
            </a:prstGeom>
          </p:spPr>
        </p:pic>
      </p:grpSp>
      <p:sp>
        <p:nvSpPr>
          <p:cNvPr id="23" name="Footer Placeholder 22">
            <a:extLst>
              <a:ext uri="{FF2B5EF4-FFF2-40B4-BE49-F238E27FC236}">
                <a16:creationId xmlns:a16="http://schemas.microsoft.com/office/drawing/2014/main" id="{F9ADD997-CCA0-765D-5DAF-787CFC77B5E3}"/>
              </a:ext>
            </a:extLst>
          </p:cNvPr>
          <p:cNvSpPr>
            <a:spLocks noGrp="1"/>
          </p:cNvSpPr>
          <p:nvPr>
            <p:ph type="ftr" sz="quarter" idx="11"/>
          </p:nvPr>
        </p:nvSpPr>
        <p:spPr>
          <a:xfrm>
            <a:off x="1410517" y="6382821"/>
            <a:ext cx="4876800" cy="247437"/>
          </a:xfrm>
        </p:spPr>
        <p:txBody>
          <a:bodyPr/>
          <a:lstStyle/>
          <a:p>
            <a:r>
              <a:rPr lang="en-US" sz="600" dirty="0"/>
              <a:t>Individual Online Account | Stakeholder Liaison</a:t>
            </a:r>
          </a:p>
        </p:txBody>
      </p:sp>
      <p:sp>
        <p:nvSpPr>
          <p:cNvPr id="24" name="Footer Placeholder 22">
            <a:extLst>
              <a:ext uri="{FF2B5EF4-FFF2-40B4-BE49-F238E27FC236}">
                <a16:creationId xmlns:a16="http://schemas.microsoft.com/office/drawing/2014/main" id="{34B6933E-5407-A735-CAE4-C50483857B34}"/>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2</a:t>
            </a:r>
          </a:p>
        </p:txBody>
      </p:sp>
    </p:spTree>
    <p:extLst>
      <p:ext uri="{BB962C8B-B14F-4D97-AF65-F5344CB8AC3E}">
        <p14:creationId xmlns:p14="http://schemas.microsoft.com/office/powerpoint/2010/main" val="1158262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C4FB-EC75-28D2-5E16-F1A7F5955EB2}"/>
              </a:ext>
            </a:extLst>
          </p:cNvPr>
          <p:cNvSpPr>
            <a:spLocks noGrp="1"/>
          </p:cNvSpPr>
          <p:nvPr>
            <p:ph type="title"/>
          </p:nvPr>
        </p:nvSpPr>
        <p:spPr/>
        <p:txBody>
          <a:bodyPr/>
          <a:lstStyle/>
          <a:p>
            <a:r>
              <a:rPr lang="en-US" altLang="en-US" sz="2800" dirty="0"/>
              <a:t>Individual Online Account Options</a:t>
            </a:r>
            <a:endParaRPr lang="en-US" sz="2800" dirty="0"/>
          </a:p>
        </p:txBody>
      </p:sp>
      <p:grpSp>
        <p:nvGrpSpPr>
          <p:cNvPr id="9" name="Group 8" descr="Account balance page with a summary of key features. Seven arrows point to Account Status, Make a Payment, Payment Plans, Language Preference, Profile, Notifications, Records and Status, and Virtual Assistant and Live Chat.">
            <a:extLst>
              <a:ext uri="{FF2B5EF4-FFF2-40B4-BE49-F238E27FC236}">
                <a16:creationId xmlns:a16="http://schemas.microsoft.com/office/drawing/2014/main" id="{D716E0B7-AFC7-01F0-170E-70BA10D986C2}"/>
              </a:ext>
            </a:extLst>
          </p:cNvPr>
          <p:cNvGrpSpPr/>
          <p:nvPr/>
        </p:nvGrpSpPr>
        <p:grpSpPr>
          <a:xfrm>
            <a:off x="3322715" y="1410036"/>
            <a:ext cx="5624319" cy="4707150"/>
            <a:chOff x="3217941" y="1300941"/>
            <a:chExt cx="5624319" cy="4707150"/>
          </a:xfrm>
        </p:grpSpPr>
        <p:grpSp>
          <p:nvGrpSpPr>
            <p:cNvPr id="10" name="Group 9">
              <a:extLst>
                <a:ext uri="{FF2B5EF4-FFF2-40B4-BE49-F238E27FC236}">
                  <a16:creationId xmlns:a16="http://schemas.microsoft.com/office/drawing/2014/main" id="{E0E8629B-401B-1D3E-226A-8B1CBAC218C9}"/>
                </a:ext>
              </a:extLst>
            </p:cNvPr>
            <p:cNvGrpSpPr/>
            <p:nvPr/>
          </p:nvGrpSpPr>
          <p:grpSpPr>
            <a:xfrm>
              <a:off x="3217941" y="1300941"/>
              <a:ext cx="5624319" cy="4707150"/>
              <a:chOff x="3283841" y="1435992"/>
              <a:chExt cx="5624319" cy="4707150"/>
            </a:xfrm>
          </p:grpSpPr>
          <p:grpSp>
            <p:nvGrpSpPr>
              <p:cNvPr id="12" name="Group 11">
                <a:extLst>
                  <a:ext uri="{FF2B5EF4-FFF2-40B4-BE49-F238E27FC236}">
                    <a16:creationId xmlns:a16="http://schemas.microsoft.com/office/drawing/2014/main" id="{D9FDDA8C-2D9D-0ACB-839A-EF0C2C52A2C9}"/>
                  </a:ext>
                </a:extLst>
              </p:cNvPr>
              <p:cNvGrpSpPr/>
              <p:nvPr/>
            </p:nvGrpSpPr>
            <p:grpSpPr>
              <a:xfrm>
                <a:off x="3283841" y="1435992"/>
                <a:ext cx="5624319" cy="4707150"/>
                <a:chOff x="3196952" y="1767661"/>
                <a:chExt cx="4932969" cy="4244397"/>
              </a:xfrm>
            </p:grpSpPr>
            <p:grpSp>
              <p:nvGrpSpPr>
                <p:cNvPr id="14" name="Group 13">
                  <a:extLst>
                    <a:ext uri="{FF2B5EF4-FFF2-40B4-BE49-F238E27FC236}">
                      <a16:creationId xmlns:a16="http://schemas.microsoft.com/office/drawing/2014/main" id="{2BF44A2D-DA48-C1DE-DB86-DE231EE1DB84}"/>
                    </a:ext>
                  </a:extLst>
                </p:cNvPr>
                <p:cNvGrpSpPr/>
                <p:nvPr/>
              </p:nvGrpSpPr>
              <p:grpSpPr>
                <a:xfrm>
                  <a:off x="3196952" y="1767661"/>
                  <a:ext cx="4932969" cy="4244397"/>
                  <a:chOff x="3196952" y="1767661"/>
                  <a:chExt cx="4932969" cy="4244397"/>
                </a:xfrm>
                <a:effectLst>
                  <a:outerShdw blurRad="50800" dist="38100" dir="2700000" algn="tl" rotWithShape="0">
                    <a:prstClr val="black">
                      <a:alpha val="40000"/>
                    </a:prstClr>
                  </a:outerShdw>
                </a:effectLst>
              </p:grpSpPr>
              <p:pic>
                <p:nvPicPr>
                  <p:cNvPr id="16" name="Picture 15">
                    <a:extLst>
                      <a:ext uri="{FF2B5EF4-FFF2-40B4-BE49-F238E27FC236}">
                        <a16:creationId xmlns:a16="http://schemas.microsoft.com/office/drawing/2014/main" id="{C6DC31E5-C255-472C-28ED-E3A53CFBB01D}"/>
                      </a:ext>
                    </a:extLst>
                  </p:cNvPr>
                  <p:cNvPicPr>
                    <a:picLocks noChangeAspect="1"/>
                  </p:cNvPicPr>
                  <p:nvPr/>
                </p:nvPicPr>
                <p:blipFill>
                  <a:blip r:embed="rId3"/>
                  <a:stretch>
                    <a:fillRect/>
                  </a:stretch>
                </p:blipFill>
                <p:spPr>
                  <a:xfrm>
                    <a:off x="3196952" y="1767661"/>
                    <a:ext cx="4932967" cy="899794"/>
                  </a:xfrm>
                  <a:prstGeom prst="rect">
                    <a:avLst/>
                  </a:prstGeom>
                  <a:ln w="12700">
                    <a:noFill/>
                  </a:ln>
                  <a:effectLst/>
                </p:spPr>
              </p:pic>
              <p:pic>
                <p:nvPicPr>
                  <p:cNvPr id="17" name="Picture 16">
                    <a:extLst>
                      <a:ext uri="{FF2B5EF4-FFF2-40B4-BE49-F238E27FC236}">
                        <a16:creationId xmlns:a16="http://schemas.microsoft.com/office/drawing/2014/main" id="{F954DCD4-B9EE-6564-DAAC-CD2294F037C2}"/>
                      </a:ext>
                    </a:extLst>
                  </p:cNvPr>
                  <p:cNvPicPr>
                    <a:picLocks noChangeAspect="1"/>
                  </p:cNvPicPr>
                  <p:nvPr/>
                </p:nvPicPr>
                <p:blipFill>
                  <a:blip r:embed="rId4"/>
                  <a:srcRect l="-70" t="-55" r="112" b="783"/>
                  <a:stretch/>
                </p:blipFill>
                <p:spPr>
                  <a:xfrm>
                    <a:off x="3196953" y="2665688"/>
                    <a:ext cx="4932968" cy="3346370"/>
                  </a:xfrm>
                  <a:prstGeom prst="rect">
                    <a:avLst/>
                  </a:prstGeom>
                  <a:ln w="12700">
                    <a:noFill/>
                  </a:ln>
                  <a:effectLst/>
                </p:spPr>
              </p:pic>
            </p:grpSp>
            <p:sp>
              <p:nvSpPr>
                <p:cNvPr id="15" name="Rectangle 14">
                  <a:extLst>
                    <a:ext uri="{FF2B5EF4-FFF2-40B4-BE49-F238E27FC236}">
                      <a16:creationId xmlns:a16="http://schemas.microsoft.com/office/drawing/2014/main" id="{019A098F-EB2F-6CE8-D945-E7B0DA7A489A}"/>
                    </a:ext>
                  </a:extLst>
                </p:cNvPr>
                <p:cNvSpPr/>
                <p:nvPr/>
              </p:nvSpPr>
              <p:spPr>
                <a:xfrm>
                  <a:off x="3196953" y="1773400"/>
                  <a:ext cx="4932966" cy="4228988"/>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a:extLst>
                  <a:ext uri="{FF2B5EF4-FFF2-40B4-BE49-F238E27FC236}">
                    <a16:creationId xmlns:a16="http://schemas.microsoft.com/office/drawing/2014/main" id="{39F63D39-61E5-7383-84E4-2DE811D65B6E}"/>
                  </a:ext>
                </a:extLst>
              </p:cNvPr>
              <p:cNvPicPr>
                <a:picLocks noChangeAspect="1" noChangeArrowheads="1"/>
              </p:cNvPicPr>
              <p:nvPr/>
            </p:nvPicPr>
            <p:blipFill rotWithShape="1">
              <a:blip r:embed="rId5"/>
              <a:srcRect t="-2238" b="-946"/>
              <a:stretch/>
            </p:blipFill>
            <p:spPr bwMode="auto">
              <a:xfrm>
                <a:off x="3306549" y="4214203"/>
                <a:ext cx="2501003" cy="1731013"/>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B1C72653-2F3C-E1EA-AF37-24D9B4805791}"/>
                </a:ext>
              </a:extLst>
            </p:cNvPr>
            <p:cNvPicPr>
              <a:picLocks noChangeAspect="1"/>
            </p:cNvPicPr>
            <p:nvPr/>
          </p:nvPicPr>
          <p:blipFill>
            <a:blip r:embed="rId6">
              <a:alphaModFix/>
            </a:blip>
            <a:srcRect l="1" r="1515" b="782"/>
            <a:stretch/>
          </p:blipFill>
          <p:spPr>
            <a:xfrm>
              <a:off x="5797893" y="4145228"/>
              <a:ext cx="2537453" cy="1827259"/>
            </a:xfrm>
            <a:prstGeom prst="rect">
              <a:avLst/>
            </a:prstGeom>
          </p:spPr>
        </p:pic>
      </p:grpSp>
      <p:grpSp>
        <p:nvGrpSpPr>
          <p:cNvPr id="27" name="Group 26" descr="Account Status page within IOLA Account">
            <a:extLst>
              <a:ext uri="{FF2B5EF4-FFF2-40B4-BE49-F238E27FC236}">
                <a16:creationId xmlns:a16="http://schemas.microsoft.com/office/drawing/2014/main" id="{A8E044CD-5B6D-661F-F6E3-3C796ADD503B}"/>
              </a:ext>
            </a:extLst>
          </p:cNvPr>
          <p:cNvGrpSpPr/>
          <p:nvPr/>
        </p:nvGrpSpPr>
        <p:grpSpPr>
          <a:xfrm>
            <a:off x="690402" y="877919"/>
            <a:ext cx="10945422" cy="5048250"/>
            <a:chOff x="731609" y="468872"/>
            <a:chExt cx="10945422" cy="5048250"/>
          </a:xfrm>
        </p:grpSpPr>
        <p:sp>
          <p:nvSpPr>
            <p:cNvPr id="28" name="Content Placeholder 7">
              <a:extLst>
                <a:ext uri="{FF2B5EF4-FFF2-40B4-BE49-F238E27FC236}">
                  <a16:creationId xmlns:a16="http://schemas.microsoft.com/office/drawing/2014/main" id="{C124C526-1503-B0B9-1E80-A2ADD3E4BC33}"/>
                </a:ext>
              </a:extLst>
            </p:cNvPr>
            <p:cNvSpPr txBox="1">
              <a:spLocks/>
            </p:cNvSpPr>
            <p:nvPr/>
          </p:nvSpPr>
          <p:spPr>
            <a:xfrm>
              <a:off x="731609" y="3132782"/>
              <a:ext cx="1934068" cy="1005581"/>
            </a:xfrm>
            <a:prstGeom prst="rect">
              <a:avLst/>
            </a:prstGeom>
          </p:spPr>
          <p:txBody>
            <a:bodyPr vert="horz" wrap="square" lIns="60364" tIns="30183" rIns="60364" bIns="30183"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a:solidFill>
                    <a:srgbClr val="D31346"/>
                  </a:solidFill>
                  <a:latin typeface="+mn-lt"/>
                  <a:ea typeface="Open Sans"/>
                  <a:cs typeface="Times New Roman"/>
                </a:rPr>
                <a:t>Make a Payment</a:t>
              </a:r>
            </a:p>
            <a:p>
              <a:pPr>
                <a:lnSpc>
                  <a:spcPct val="100000"/>
                </a:lnSpc>
                <a:spcBef>
                  <a:spcPts val="0"/>
                </a:spcBef>
                <a:spcAft>
                  <a:spcPts val="300"/>
                </a:spcAft>
                <a:buClr>
                  <a:srgbClr val="B21941"/>
                </a:buClr>
                <a:defRPr/>
              </a:pPr>
              <a:r>
                <a:rPr lang="en-US" sz="1200" b="0">
                  <a:solidFill>
                    <a:schemeClr val="tx2">
                      <a:lumMod val="76000"/>
                    </a:schemeClr>
                  </a:solidFill>
                  <a:latin typeface="+mn-lt"/>
                  <a:ea typeface="Open Sans"/>
                  <a:cs typeface="Times New Roman"/>
                </a:rPr>
                <a:t>Pay federal taxes, view  payment history, schedule or cancel payments.</a:t>
              </a:r>
              <a:endParaRPr lang="en-US" sz="1200" b="0">
                <a:solidFill>
                  <a:schemeClr val="tx2">
                    <a:lumMod val="76000"/>
                  </a:schemeClr>
                </a:solidFill>
                <a:highlight>
                  <a:srgbClr val="FFFF00"/>
                </a:highlight>
                <a:latin typeface="+mn-lt"/>
                <a:ea typeface="Open Sans" panose="020B0606030504020204" pitchFamily="34" charset="0"/>
                <a:cs typeface="Times New Roman"/>
              </a:endParaRPr>
            </a:p>
          </p:txBody>
        </p:sp>
        <p:sp>
          <p:nvSpPr>
            <p:cNvPr id="29" name="Content Placeholder 7">
              <a:extLst>
                <a:ext uri="{FF2B5EF4-FFF2-40B4-BE49-F238E27FC236}">
                  <a16:creationId xmlns:a16="http://schemas.microsoft.com/office/drawing/2014/main" id="{F6497BEA-7F7D-DE23-331D-8DDBF291EEA0}"/>
                </a:ext>
              </a:extLst>
            </p:cNvPr>
            <p:cNvSpPr txBox="1">
              <a:spLocks/>
            </p:cNvSpPr>
            <p:nvPr/>
          </p:nvSpPr>
          <p:spPr>
            <a:xfrm>
              <a:off x="748834" y="4706924"/>
              <a:ext cx="1934069" cy="674620"/>
            </a:xfrm>
            <a:prstGeom prst="rect">
              <a:avLst/>
            </a:prstGeom>
          </p:spPr>
          <p:txBody>
            <a:bodyPr vert="horz" wrap="square" lIns="55721" tIns="27861" rIns="55721" bIns="27861"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pPr>
              <a:r>
                <a:rPr lang="en-US" sz="1200">
                  <a:solidFill>
                    <a:srgbClr val="D31346"/>
                  </a:solidFill>
                  <a:latin typeface="+mn-lt"/>
                  <a:ea typeface="Open Sans"/>
                  <a:cs typeface="Times New Roman"/>
                </a:rPr>
                <a:t>Payment Plans</a:t>
              </a:r>
            </a:p>
            <a:p>
              <a:pPr>
                <a:lnSpc>
                  <a:spcPct val="100000"/>
                </a:lnSpc>
                <a:spcBef>
                  <a:spcPts val="0"/>
                </a:spcBef>
                <a:spcAft>
                  <a:spcPts val="300"/>
                </a:spcAft>
                <a:buClr>
                  <a:srgbClr val="B21941"/>
                </a:buClr>
              </a:pPr>
              <a:r>
                <a:rPr lang="en-US" sz="1200" b="0">
                  <a:solidFill>
                    <a:schemeClr val="tx2">
                      <a:lumMod val="76000"/>
                    </a:schemeClr>
                  </a:solidFill>
                  <a:latin typeface="+mn-lt"/>
                  <a:ea typeface="Open Sans"/>
                  <a:cs typeface="Times New Roman"/>
                </a:rPr>
                <a:t>Create or revise a short or long-term payment plan.</a:t>
              </a:r>
            </a:p>
          </p:txBody>
        </p:sp>
        <p:sp>
          <p:nvSpPr>
            <p:cNvPr id="30" name="Content Placeholder 7">
              <a:extLst>
                <a:ext uri="{FF2B5EF4-FFF2-40B4-BE49-F238E27FC236}">
                  <a16:creationId xmlns:a16="http://schemas.microsoft.com/office/drawing/2014/main" id="{C73F62FC-A4F4-165B-D5DA-1F2AAC567C28}"/>
                </a:ext>
              </a:extLst>
            </p:cNvPr>
            <p:cNvSpPr txBox="1">
              <a:spLocks/>
            </p:cNvSpPr>
            <p:nvPr/>
          </p:nvSpPr>
          <p:spPr>
            <a:xfrm>
              <a:off x="731609" y="1536571"/>
              <a:ext cx="2037977" cy="841302"/>
            </a:xfrm>
            <a:prstGeom prst="rect">
              <a:avLst/>
            </a:prstGeom>
          </p:spPr>
          <p:txBody>
            <a:bodyPr vert="horz" wrap="square" lIns="60364" tIns="30183" rIns="60364" bIns="30183"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dirty="0">
                  <a:solidFill>
                    <a:srgbClr val="D31346"/>
                  </a:solidFill>
                  <a:latin typeface="+mn-lt"/>
                  <a:ea typeface="Open Sans"/>
                  <a:cs typeface="Times New Roman"/>
                </a:rPr>
                <a:t>Account Status</a:t>
              </a:r>
              <a:endParaRPr lang="en-US" sz="1200" dirty="0">
                <a:solidFill>
                  <a:srgbClr val="D31346"/>
                </a:solidFill>
                <a:latin typeface="+mn-lt"/>
                <a:ea typeface="Open Sans" panose="020B0606030504020204" pitchFamily="34" charset="0"/>
                <a:cs typeface="Times New Roman"/>
              </a:endParaRPr>
            </a:p>
            <a:p>
              <a:pPr>
                <a:lnSpc>
                  <a:spcPct val="100000"/>
                </a:lnSpc>
                <a:spcBef>
                  <a:spcPts val="0"/>
                </a:spcBef>
                <a:spcAft>
                  <a:spcPts val="300"/>
                </a:spcAft>
                <a:buClr>
                  <a:srgbClr val="B21941"/>
                </a:buClr>
                <a:defRPr/>
              </a:pPr>
              <a:r>
                <a:rPr lang="en-US" sz="1200" b="0" dirty="0">
                  <a:solidFill>
                    <a:schemeClr val="tx2">
                      <a:lumMod val="76000"/>
                    </a:schemeClr>
                  </a:solidFill>
                  <a:latin typeface="+mn-lt"/>
                  <a:ea typeface="Open Sans"/>
                  <a:cs typeface="Times New Roman"/>
                </a:rPr>
                <a:t>View total amount owed, with details by tax year and tax module.</a:t>
              </a:r>
              <a:endParaRPr lang="en-US" sz="1200" b="0" dirty="0">
                <a:solidFill>
                  <a:schemeClr val="tx2">
                    <a:lumMod val="76000"/>
                  </a:schemeClr>
                </a:solidFill>
                <a:latin typeface="+mn-lt"/>
                <a:ea typeface="Open Sans"/>
                <a:cs typeface="Times New Roman" panose="02020603050405020304" pitchFamily="18" charset="0"/>
              </a:endParaRPr>
            </a:p>
          </p:txBody>
        </p:sp>
        <p:sp>
          <p:nvSpPr>
            <p:cNvPr id="31" name="Content Placeholder 7">
              <a:extLst>
                <a:ext uri="{FF2B5EF4-FFF2-40B4-BE49-F238E27FC236}">
                  <a16:creationId xmlns:a16="http://schemas.microsoft.com/office/drawing/2014/main" id="{15347317-D1B7-3C36-B407-3384D972C5C3}"/>
                </a:ext>
              </a:extLst>
            </p:cNvPr>
            <p:cNvSpPr txBox="1">
              <a:spLocks/>
            </p:cNvSpPr>
            <p:nvPr/>
          </p:nvSpPr>
          <p:spPr>
            <a:xfrm>
              <a:off x="9171637" y="2405873"/>
              <a:ext cx="2505394" cy="974867"/>
            </a:xfrm>
            <a:prstGeom prst="rect">
              <a:avLst/>
            </a:prstGeom>
          </p:spPr>
          <p:txBody>
            <a:bodyPr vert="horz" wrap="square" lIns="60364" tIns="30183" rIns="60364" bIns="30183"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a:solidFill>
                    <a:srgbClr val="D31346"/>
                  </a:solidFill>
                  <a:latin typeface="+mn-lt"/>
                  <a:ea typeface="Open Sans"/>
                  <a:cs typeface="Times New Roman"/>
                </a:rPr>
                <a:t>Notifications</a:t>
              </a:r>
            </a:p>
            <a:p>
              <a:pPr>
                <a:lnSpc>
                  <a:spcPct val="100000"/>
                </a:lnSpc>
                <a:spcBef>
                  <a:spcPts val="0"/>
                </a:spcBef>
                <a:spcAft>
                  <a:spcPts val="300"/>
                </a:spcAft>
                <a:buClr>
                  <a:srgbClr val="B21941"/>
                </a:buClr>
                <a:defRPr/>
              </a:pPr>
              <a:r>
                <a:rPr lang="en-US" sz="1200" b="0">
                  <a:solidFill>
                    <a:schemeClr val="tx2">
                      <a:lumMod val="76000"/>
                    </a:schemeClr>
                  </a:solidFill>
                  <a:latin typeface="+mn-lt"/>
                  <a:ea typeface="Open Sans"/>
                  <a:cs typeface="Times New Roman"/>
                </a:rPr>
                <a:t>Review and approve power of attorney, tax information authorization and income verification requests online.</a:t>
              </a:r>
              <a:endParaRPr lang="en-US" sz="1200" b="0">
                <a:solidFill>
                  <a:schemeClr val="tx2">
                    <a:lumMod val="76000"/>
                  </a:schemeClr>
                </a:solidFill>
                <a:latin typeface="+mn-lt"/>
                <a:ea typeface="Open Sans" panose="020B0606030504020204" pitchFamily="34" charset="0"/>
                <a:cs typeface="Times New Roman" panose="02020603050405020304" pitchFamily="18" charset="0"/>
              </a:endParaRPr>
            </a:p>
          </p:txBody>
        </p:sp>
        <p:sp>
          <p:nvSpPr>
            <p:cNvPr id="32" name="Content Placeholder 7">
              <a:extLst>
                <a:ext uri="{FF2B5EF4-FFF2-40B4-BE49-F238E27FC236}">
                  <a16:creationId xmlns:a16="http://schemas.microsoft.com/office/drawing/2014/main" id="{CE415A40-A33A-2290-0293-0C58AA73EC43}"/>
                </a:ext>
              </a:extLst>
            </p:cNvPr>
            <p:cNvSpPr txBox="1">
              <a:spLocks/>
            </p:cNvSpPr>
            <p:nvPr/>
          </p:nvSpPr>
          <p:spPr>
            <a:xfrm>
              <a:off x="9171638" y="1147422"/>
              <a:ext cx="2505393" cy="997897"/>
            </a:xfrm>
            <a:prstGeom prst="rect">
              <a:avLst/>
            </a:prstGeom>
          </p:spPr>
          <p:txBody>
            <a:bodyPr vert="horz" wrap="square" lIns="60364" tIns="30183" rIns="60364" bIns="30183"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a:solidFill>
                    <a:srgbClr val="D31346"/>
                  </a:solidFill>
                  <a:latin typeface="+mn-lt"/>
                  <a:ea typeface="Open Sans"/>
                  <a:cs typeface="Times New Roman"/>
                </a:rPr>
                <a:t>Profile</a:t>
              </a:r>
            </a:p>
            <a:p>
              <a:pPr>
                <a:lnSpc>
                  <a:spcPct val="100000"/>
                </a:lnSpc>
                <a:spcBef>
                  <a:spcPts val="0"/>
                </a:spcBef>
                <a:spcAft>
                  <a:spcPts val="300"/>
                </a:spcAft>
                <a:buClr>
                  <a:srgbClr val="B21941"/>
                </a:buClr>
                <a:defRPr/>
              </a:pPr>
              <a:r>
                <a:rPr lang="en-US" sz="1200" b="0">
                  <a:solidFill>
                    <a:schemeClr val="tx2">
                      <a:lumMod val="76000"/>
                    </a:schemeClr>
                  </a:solidFill>
                  <a:latin typeface="+mn-lt"/>
                  <a:ea typeface="Open Sans"/>
                  <a:cs typeface="Times New Roman"/>
                </a:rPr>
                <a:t>Get email notifications, save bank accounts and get an identity protection personal identification number (IP PIN).</a:t>
              </a:r>
              <a:endParaRPr lang="en-US" sz="1200" b="0">
                <a:solidFill>
                  <a:schemeClr val="tx2">
                    <a:lumMod val="76000"/>
                  </a:schemeClr>
                </a:solidFill>
                <a:latin typeface="+mn-lt"/>
                <a:ea typeface="Open Sans"/>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0D196E96-77C4-93B0-DDF8-9C724062DABE}"/>
                </a:ext>
              </a:extLst>
            </p:cNvPr>
            <p:cNvCxnSpPr>
              <a:cxnSpLocks/>
            </p:cNvCxnSpPr>
            <p:nvPr/>
          </p:nvCxnSpPr>
          <p:spPr>
            <a:xfrm flipH="1">
              <a:off x="7775212" y="1283293"/>
              <a:ext cx="1347785" cy="0"/>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7B9636C-B1BA-841C-D0BF-CA101F9825CF}"/>
                </a:ext>
              </a:extLst>
            </p:cNvPr>
            <p:cNvCxnSpPr>
              <a:cxnSpLocks/>
            </p:cNvCxnSpPr>
            <p:nvPr/>
          </p:nvCxnSpPr>
          <p:spPr>
            <a:xfrm flipH="1" flipV="1">
              <a:off x="6975285" y="2176916"/>
              <a:ext cx="2191045" cy="344579"/>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EF2CDC8-90B1-EF1D-EF5F-A283921D35DB}"/>
                </a:ext>
              </a:extLst>
            </p:cNvPr>
            <p:cNvCxnSpPr>
              <a:cxnSpLocks/>
              <a:stCxn id="41" idx="1"/>
            </p:cNvCxnSpPr>
            <p:nvPr/>
          </p:nvCxnSpPr>
          <p:spPr>
            <a:xfrm flipH="1">
              <a:off x="7163561" y="761656"/>
              <a:ext cx="392667" cy="510897"/>
            </a:xfrm>
            <a:prstGeom prst="straightConnector1">
              <a:avLst/>
            </a:prstGeom>
            <a:ln w="57150">
              <a:solidFill>
                <a:srgbClr val="D3134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BC16811-8545-A297-817D-72CDB5E4ADC0}"/>
                </a:ext>
              </a:extLst>
            </p:cNvPr>
            <p:cNvCxnSpPr>
              <a:cxnSpLocks/>
              <a:stCxn id="30" idx="3"/>
            </p:cNvCxnSpPr>
            <p:nvPr/>
          </p:nvCxnSpPr>
          <p:spPr>
            <a:xfrm>
              <a:off x="2769586" y="1957222"/>
              <a:ext cx="556673" cy="188097"/>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7176EA5-4F26-5FE3-BF0F-3665F6EF5B99}"/>
                </a:ext>
              </a:extLst>
            </p:cNvPr>
            <p:cNvCxnSpPr>
              <a:cxnSpLocks/>
            </p:cNvCxnSpPr>
            <p:nvPr/>
          </p:nvCxnSpPr>
          <p:spPr>
            <a:xfrm>
              <a:off x="2077797" y="3240698"/>
              <a:ext cx="1271172" cy="0"/>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7">
              <a:extLst>
                <a:ext uri="{FF2B5EF4-FFF2-40B4-BE49-F238E27FC236}">
                  <a16:creationId xmlns:a16="http://schemas.microsoft.com/office/drawing/2014/main" id="{A61093E4-A3E9-E061-C6B3-C173577E0716}"/>
                </a:ext>
              </a:extLst>
            </p:cNvPr>
            <p:cNvSpPr txBox="1">
              <a:spLocks/>
            </p:cNvSpPr>
            <p:nvPr/>
          </p:nvSpPr>
          <p:spPr>
            <a:xfrm>
              <a:off x="9171637" y="4699814"/>
              <a:ext cx="2281280" cy="681730"/>
            </a:xfrm>
            <a:prstGeom prst="rect">
              <a:avLst/>
            </a:prstGeom>
          </p:spPr>
          <p:txBody>
            <a:bodyPr vert="horz" wrap="square" lIns="60364" tIns="30183" rIns="60364" bIns="30183"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a:solidFill>
                    <a:srgbClr val="D31346"/>
                  </a:solidFill>
                  <a:latin typeface="+mn-lt"/>
                  <a:ea typeface="Open Sans"/>
                  <a:cs typeface="Times New Roman"/>
                </a:rPr>
                <a:t>Virtual Assistant and Live Chat</a:t>
              </a:r>
            </a:p>
            <a:p>
              <a:pPr>
                <a:lnSpc>
                  <a:spcPct val="100000"/>
                </a:lnSpc>
                <a:spcBef>
                  <a:spcPts val="0"/>
                </a:spcBef>
                <a:spcAft>
                  <a:spcPts val="300"/>
                </a:spcAft>
                <a:buClr>
                  <a:srgbClr val="B21941"/>
                </a:buClr>
                <a:defRPr/>
              </a:pPr>
              <a:r>
                <a:rPr lang="en-US" sz="1200" b="0">
                  <a:solidFill>
                    <a:schemeClr val="tx2">
                      <a:lumMod val="76000"/>
                    </a:schemeClr>
                  </a:solidFill>
                  <a:latin typeface="+mn-lt"/>
                  <a:ea typeface="Open Sans"/>
                  <a:cs typeface="Times New Roman"/>
                </a:rPr>
                <a:t>Find information to address payment needs or escalate to IRS live chat.</a:t>
              </a:r>
            </a:p>
          </p:txBody>
        </p:sp>
        <p:cxnSp>
          <p:nvCxnSpPr>
            <p:cNvPr id="39" name="Straight Arrow Connector 38">
              <a:extLst>
                <a:ext uri="{FF2B5EF4-FFF2-40B4-BE49-F238E27FC236}">
                  <a16:creationId xmlns:a16="http://schemas.microsoft.com/office/drawing/2014/main" id="{614E5E02-3B1A-F8F4-A38B-ADEEE59DA31E}"/>
                </a:ext>
              </a:extLst>
            </p:cNvPr>
            <p:cNvCxnSpPr>
              <a:cxnSpLocks/>
            </p:cNvCxnSpPr>
            <p:nvPr/>
          </p:nvCxnSpPr>
          <p:spPr>
            <a:xfrm flipH="1">
              <a:off x="8734831" y="5054723"/>
              <a:ext cx="431499" cy="462399"/>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sp>
          <p:nvSpPr>
            <p:cNvPr id="40" name="Content Placeholder 7">
              <a:extLst>
                <a:ext uri="{FF2B5EF4-FFF2-40B4-BE49-F238E27FC236}">
                  <a16:creationId xmlns:a16="http://schemas.microsoft.com/office/drawing/2014/main" id="{E8A152B9-197D-1864-1272-F6A835639352}"/>
                </a:ext>
              </a:extLst>
            </p:cNvPr>
            <p:cNvSpPr txBox="1">
              <a:spLocks/>
            </p:cNvSpPr>
            <p:nvPr/>
          </p:nvSpPr>
          <p:spPr>
            <a:xfrm>
              <a:off x="9171637" y="3562765"/>
              <a:ext cx="2505394" cy="974867"/>
            </a:xfrm>
            <a:prstGeom prst="rect">
              <a:avLst/>
            </a:prstGeom>
          </p:spPr>
          <p:txBody>
            <a:bodyPr vert="horz" wrap="square" lIns="60364" tIns="30183" rIns="60364" bIns="30183"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a:solidFill>
                    <a:srgbClr val="D31346"/>
                  </a:solidFill>
                  <a:latin typeface="+mn-lt"/>
                  <a:ea typeface="Open Sans"/>
                  <a:cs typeface="Times New Roman"/>
                </a:rPr>
                <a:t>Records and Status</a:t>
              </a:r>
            </a:p>
            <a:p>
              <a:pPr>
                <a:lnSpc>
                  <a:spcPct val="100000"/>
                </a:lnSpc>
                <a:spcBef>
                  <a:spcPts val="0"/>
                </a:spcBef>
                <a:spcAft>
                  <a:spcPts val="300"/>
                </a:spcAft>
                <a:buClr>
                  <a:srgbClr val="B21941"/>
                </a:buClr>
                <a:defRPr/>
              </a:pPr>
              <a:r>
                <a:rPr lang="en-US" sz="1200" b="0">
                  <a:solidFill>
                    <a:schemeClr val="tx2">
                      <a:lumMod val="76000"/>
                    </a:schemeClr>
                  </a:solidFill>
                  <a:latin typeface="+mn-lt"/>
                  <a:ea typeface="Open Sans"/>
                  <a:cs typeface="Times New Roman"/>
                </a:rPr>
                <a:t>View information returns, tax records, audit or refund status, and notices.</a:t>
              </a:r>
              <a:endParaRPr lang="en-US" sz="1200" b="0">
                <a:solidFill>
                  <a:schemeClr val="tx2">
                    <a:lumMod val="76000"/>
                  </a:schemeClr>
                </a:solidFill>
                <a:latin typeface="+mn-lt"/>
                <a:ea typeface="Open Sans" panose="020B0606030504020204" pitchFamily="34" charset="0"/>
                <a:cs typeface="Times New Roman"/>
              </a:endParaRPr>
            </a:p>
          </p:txBody>
        </p:sp>
        <p:sp>
          <p:nvSpPr>
            <p:cNvPr id="41" name="Content Placeholder 7">
              <a:extLst>
                <a:ext uri="{FF2B5EF4-FFF2-40B4-BE49-F238E27FC236}">
                  <a16:creationId xmlns:a16="http://schemas.microsoft.com/office/drawing/2014/main" id="{9F9D7128-C513-F720-31B1-63170E3C0104}"/>
                </a:ext>
              </a:extLst>
            </p:cNvPr>
            <p:cNvSpPr txBox="1">
              <a:spLocks/>
            </p:cNvSpPr>
            <p:nvPr/>
          </p:nvSpPr>
          <p:spPr>
            <a:xfrm>
              <a:off x="7556228" y="468872"/>
              <a:ext cx="2357205" cy="585567"/>
            </a:xfrm>
            <a:prstGeom prst="rect">
              <a:avLst/>
            </a:prstGeom>
          </p:spPr>
          <p:txBody>
            <a:bodyPr vert="horz" wrap="square" lIns="60364" tIns="30183" rIns="60364" bIns="30183" numCol="1" rtlCol="0" anchor="t">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dirty="0">
                  <a:solidFill>
                    <a:srgbClr val="D31346"/>
                  </a:solidFill>
                  <a:latin typeface="+mn-lt"/>
                  <a:ea typeface="Open Sans"/>
                  <a:cs typeface="Times New Roman"/>
                </a:rPr>
                <a:t>Language Preference</a:t>
              </a:r>
            </a:p>
            <a:p>
              <a:pPr>
                <a:lnSpc>
                  <a:spcPct val="100000"/>
                </a:lnSpc>
                <a:spcBef>
                  <a:spcPts val="0"/>
                </a:spcBef>
                <a:spcAft>
                  <a:spcPts val="300"/>
                </a:spcAft>
                <a:buClr>
                  <a:srgbClr val="B21941"/>
                </a:buClr>
                <a:defRPr/>
              </a:pPr>
              <a:r>
                <a:rPr lang="en-US" sz="1200" b="0" dirty="0">
                  <a:solidFill>
                    <a:schemeClr val="tx2">
                      <a:lumMod val="76000"/>
                    </a:schemeClr>
                  </a:solidFill>
                  <a:latin typeface="+mn-lt"/>
                  <a:ea typeface="Open Sans"/>
                  <a:cs typeface="Times New Roman"/>
                </a:rPr>
                <a:t>Select for information in Spanish.</a:t>
              </a:r>
              <a:endParaRPr lang="en-US" sz="1200" b="0" dirty="0">
                <a:solidFill>
                  <a:schemeClr val="tx2">
                    <a:lumMod val="76000"/>
                  </a:schemeClr>
                </a:solidFill>
                <a:highlight>
                  <a:srgbClr val="FFFF00"/>
                </a:highlight>
                <a:latin typeface="+mn-lt"/>
                <a:ea typeface="Open Sans"/>
                <a:cs typeface="Times New Roman"/>
              </a:endParaRPr>
            </a:p>
          </p:txBody>
        </p:sp>
        <p:cxnSp>
          <p:nvCxnSpPr>
            <p:cNvPr id="42" name="Straight Arrow Connector 41">
              <a:extLst>
                <a:ext uri="{FF2B5EF4-FFF2-40B4-BE49-F238E27FC236}">
                  <a16:creationId xmlns:a16="http://schemas.microsoft.com/office/drawing/2014/main" id="{B217B208-5D99-23ED-86F4-E8BF5F8A685A}"/>
                </a:ext>
              </a:extLst>
            </p:cNvPr>
            <p:cNvCxnSpPr>
              <a:cxnSpLocks/>
              <a:stCxn id="29" idx="0"/>
            </p:cNvCxnSpPr>
            <p:nvPr/>
          </p:nvCxnSpPr>
          <p:spPr>
            <a:xfrm flipV="1">
              <a:off x="1715869" y="4050198"/>
              <a:ext cx="1694213" cy="656726"/>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B4D5BC2-8E9A-23DA-5F19-AAF0CA3DA53E}"/>
                </a:ext>
              </a:extLst>
            </p:cNvPr>
            <p:cNvCxnSpPr>
              <a:cxnSpLocks/>
            </p:cNvCxnSpPr>
            <p:nvPr/>
          </p:nvCxnSpPr>
          <p:spPr>
            <a:xfrm flipH="1">
              <a:off x="7163561" y="3707930"/>
              <a:ext cx="2017339" cy="383942"/>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grpSp>
      <p:sp>
        <p:nvSpPr>
          <p:cNvPr id="4" name="Footer Placeholder 3">
            <a:extLst>
              <a:ext uri="{FF2B5EF4-FFF2-40B4-BE49-F238E27FC236}">
                <a16:creationId xmlns:a16="http://schemas.microsoft.com/office/drawing/2014/main" id="{4922CEF2-C4A5-9DEC-615C-A23A65E10879}"/>
              </a:ext>
            </a:extLst>
          </p:cNvPr>
          <p:cNvSpPr>
            <a:spLocks noGrp="1"/>
          </p:cNvSpPr>
          <p:nvPr>
            <p:ph type="ftr" sz="quarter" idx="11"/>
          </p:nvPr>
        </p:nvSpPr>
        <p:spPr>
          <a:xfrm>
            <a:off x="1373777" y="6393801"/>
            <a:ext cx="4876800" cy="247437"/>
          </a:xfrm>
        </p:spPr>
        <p:txBody>
          <a:bodyPr/>
          <a:lstStyle/>
          <a:p>
            <a:r>
              <a:rPr lang="en-US" sz="600" dirty="0"/>
              <a:t>Individual Online Account | Stakeholder Liaison</a:t>
            </a:r>
          </a:p>
        </p:txBody>
      </p:sp>
      <p:sp>
        <p:nvSpPr>
          <p:cNvPr id="5" name="Footer Placeholder 22">
            <a:extLst>
              <a:ext uri="{FF2B5EF4-FFF2-40B4-BE49-F238E27FC236}">
                <a16:creationId xmlns:a16="http://schemas.microsoft.com/office/drawing/2014/main" id="{07A3B90E-2F69-F34E-0999-C62F65324CA7}"/>
              </a:ext>
            </a:extLst>
          </p:cNvPr>
          <p:cNvSpPr txBox="1">
            <a:spLocks/>
          </p:cNvSpPr>
          <p:nvPr/>
        </p:nvSpPr>
        <p:spPr>
          <a:xfrm>
            <a:off x="707627" y="637647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3</a:t>
            </a:r>
          </a:p>
        </p:txBody>
      </p:sp>
    </p:spTree>
    <p:extLst>
      <p:ext uri="{BB962C8B-B14F-4D97-AF65-F5344CB8AC3E}">
        <p14:creationId xmlns:p14="http://schemas.microsoft.com/office/powerpoint/2010/main" val="264566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056B-A78F-7012-1D40-2E01F0BC73B2}"/>
              </a:ext>
            </a:extLst>
          </p:cNvPr>
          <p:cNvSpPr>
            <a:spLocks noGrp="1"/>
          </p:cNvSpPr>
          <p:nvPr>
            <p:ph type="title"/>
          </p:nvPr>
        </p:nvSpPr>
        <p:spPr/>
        <p:txBody>
          <a:bodyPr/>
          <a:lstStyle/>
          <a:p>
            <a:r>
              <a:rPr lang="en-US" sz="2800" dirty="0"/>
              <a:t>Profile</a:t>
            </a:r>
          </a:p>
        </p:txBody>
      </p:sp>
      <p:grpSp>
        <p:nvGrpSpPr>
          <p:cNvPr id="9" name="Group 8" descr="Your Profile page in IOLA tool. Image shows the secure messaging and email notification pages.">
            <a:extLst>
              <a:ext uri="{FF2B5EF4-FFF2-40B4-BE49-F238E27FC236}">
                <a16:creationId xmlns:a16="http://schemas.microsoft.com/office/drawing/2014/main" id="{4B11B858-2CC5-9475-9B2A-B724ACBCEF4B}"/>
              </a:ext>
            </a:extLst>
          </p:cNvPr>
          <p:cNvGrpSpPr/>
          <p:nvPr/>
        </p:nvGrpSpPr>
        <p:grpSpPr>
          <a:xfrm>
            <a:off x="1114424" y="1060685"/>
            <a:ext cx="8709645" cy="5120259"/>
            <a:chOff x="731293" y="866218"/>
            <a:chExt cx="8914828" cy="5285377"/>
          </a:xfrm>
        </p:grpSpPr>
        <p:sp>
          <p:nvSpPr>
            <p:cNvPr id="10" name="Content Placeholder 7">
              <a:extLst>
                <a:ext uri="{FF2B5EF4-FFF2-40B4-BE49-F238E27FC236}">
                  <a16:creationId xmlns:a16="http://schemas.microsoft.com/office/drawing/2014/main" id="{510DF23D-6DD9-D50A-7311-700081CBD2D1}"/>
                </a:ext>
              </a:extLst>
            </p:cNvPr>
            <p:cNvSpPr txBox="1">
              <a:spLocks/>
            </p:cNvSpPr>
            <p:nvPr/>
          </p:nvSpPr>
          <p:spPr>
            <a:xfrm>
              <a:off x="731293" y="2605839"/>
              <a:ext cx="3280495" cy="1806134"/>
            </a:xfrm>
            <a:prstGeom prst="roundRect">
              <a:avLst/>
            </a:prstGeom>
            <a:solidFill>
              <a:srgbClr val="E7F6F8"/>
            </a:solidFill>
            <a:ln>
              <a:solidFill>
                <a:srgbClr val="025DA3"/>
              </a:solidFill>
            </a:ln>
          </p:spPr>
          <p:txBody>
            <a:bodyPr vert="horz" wrap="square" lIns="60364" tIns="30183" rIns="60364" bIns="30183" numCol="1" rtlCol="0" anchor="ctr">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a:solidFill>
                    <a:srgbClr val="D31346"/>
                  </a:solidFill>
                  <a:latin typeface="+mn-lt"/>
                  <a:ea typeface="Open Sans"/>
                  <a:cs typeface="Times New Roman"/>
                </a:rPr>
                <a:t>Profile</a:t>
              </a:r>
            </a:p>
            <a:p>
              <a:pPr marL="171450" indent="-171450">
                <a:lnSpc>
                  <a:spcPct val="100000"/>
                </a:lnSpc>
                <a:spcBef>
                  <a:spcPts val="0"/>
                </a:spcBef>
                <a:spcAft>
                  <a:spcPts val="300"/>
                </a:spcAft>
                <a:buClr>
                  <a:schemeClr val="tx2"/>
                </a:buClr>
                <a:buFont typeface="Wingdings" panose="020B0604020202020204" pitchFamily="34" charset="0"/>
                <a:buChar char="§"/>
                <a:defRPr/>
              </a:pPr>
              <a:r>
                <a:rPr lang="en-US" sz="1200" b="0">
                  <a:solidFill>
                    <a:schemeClr val="tx2">
                      <a:lumMod val="76000"/>
                    </a:schemeClr>
                  </a:solidFill>
                  <a:latin typeface="+mn-lt"/>
                  <a:ea typeface="Open Sans"/>
                  <a:cs typeface="Times New Roman"/>
                </a:rPr>
                <a:t>Get email notifications.</a:t>
              </a:r>
            </a:p>
            <a:p>
              <a:pPr marL="171450" indent="-171450">
                <a:lnSpc>
                  <a:spcPct val="100000"/>
                </a:lnSpc>
                <a:spcBef>
                  <a:spcPts val="0"/>
                </a:spcBef>
                <a:spcAft>
                  <a:spcPts val="300"/>
                </a:spcAft>
                <a:buClr>
                  <a:schemeClr val="tx2"/>
                </a:buClr>
                <a:buFont typeface="Wingdings" panose="020B0604020202020204" pitchFamily="34" charset="0"/>
                <a:buChar char="§"/>
                <a:defRPr/>
              </a:pPr>
              <a:r>
                <a:rPr lang="en-US" sz="1200" b="0">
                  <a:solidFill>
                    <a:schemeClr val="tx2">
                      <a:lumMod val="76000"/>
                    </a:schemeClr>
                  </a:solidFill>
                  <a:latin typeface="+mn-lt"/>
                  <a:ea typeface="Open Sans"/>
                  <a:cs typeface="Times New Roman"/>
                </a:rPr>
                <a:t>Save bank accounts.</a:t>
              </a:r>
            </a:p>
            <a:p>
              <a:pPr marL="171450" indent="-171450">
                <a:lnSpc>
                  <a:spcPct val="100000"/>
                </a:lnSpc>
                <a:spcBef>
                  <a:spcPts val="0"/>
                </a:spcBef>
                <a:spcAft>
                  <a:spcPts val="300"/>
                </a:spcAft>
                <a:buClr>
                  <a:schemeClr val="tx2"/>
                </a:buClr>
                <a:buFont typeface="Wingdings" panose="020B0604020202020204" pitchFamily="34" charset="0"/>
                <a:buChar char="§"/>
                <a:defRPr/>
              </a:pPr>
              <a:r>
                <a:rPr lang="en-US" sz="1200" b="0">
                  <a:solidFill>
                    <a:schemeClr val="tx2">
                      <a:lumMod val="76000"/>
                    </a:schemeClr>
                  </a:solidFill>
                  <a:latin typeface="+mn-lt"/>
                  <a:ea typeface="Open Sans"/>
                  <a:cs typeface="Times New Roman"/>
                </a:rPr>
                <a:t>Go paperless for IRS digital notices.</a:t>
              </a:r>
            </a:p>
            <a:p>
              <a:pPr marL="171450" indent="-171450">
                <a:lnSpc>
                  <a:spcPct val="100000"/>
                </a:lnSpc>
                <a:spcBef>
                  <a:spcPts val="0"/>
                </a:spcBef>
                <a:spcAft>
                  <a:spcPts val="300"/>
                </a:spcAft>
                <a:buClr>
                  <a:schemeClr val="tx2"/>
                </a:buClr>
                <a:buFont typeface="Wingdings" panose="020B0604020202020204" pitchFamily="34" charset="0"/>
                <a:buChar char="§"/>
                <a:defRPr/>
              </a:pPr>
              <a:r>
                <a:rPr lang="en-US" sz="1200" b="0">
                  <a:solidFill>
                    <a:schemeClr val="tx2">
                      <a:lumMod val="76000"/>
                    </a:schemeClr>
                  </a:solidFill>
                  <a:latin typeface="+mn-lt"/>
                  <a:ea typeface="Open Sans"/>
                  <a:cs typeface="Times New Roman"/>
                </a:rPr>
                <a:t>Select language and format preferences for paper notices.</a:t>
              </a:r>
            </a:p>
            <a:p>
              <a:pPr marL="171450" indent="-171450">
                <a:lnSpc>
                  <a:spcPct val="100000"/>
                </a:lnSpc>
                <a:spcBef>
                  <a:spcPts val="0"/>
                </a:spcBef>
                <a:spcAft>
                  <a:spcPts val="300"/>
                </a:spcAft>
                <a:buClr>
                  <a:schemeClr val="tx2"/>
                </a:buClr>
                <a:buFont typeface="Wingdings" panose="020B0604020202020204" pitchFamily="34" charset="0"/>
                <a:buChar char="§"/>
                <a:defRPr/>
              </a:pPr>
              <a:r>
                <a:rPr lang="en-US" sz="1200" b="0">
                  <a:solidFill>
                    <a:schemeClr val="tx2">
                      <a:lumMod val="76000"/>
                    </a:schemeClr>
                  </a:solidFill>
                  <a:latin typeface="+mn-lt"/>
                  <a:ea typeface="Open Sans"/>
                  <a:cs typeface="Times New Roman"/>
                </a:rPr>
                <a:t>Obtain an identity protection PIN (IP PIN).</a:t>
              </a:r>
            </a:p>
          </p:txBody>
        </p:sp>
        <p:pic>
          <p:nvPicPr>
            <p:cNvPr id="11" name="Picture 10">
              <a:extLst>
                <a:ext uri="{FF2B5EF4-FFF2-40B4-BE49-F238E27FC236}">
                  <a16:creationId xmlns:a16="http://schemas.microsoft.com/office/drawing/2014/main" id="{F430765B-DC1A-877E-1B1C-47380D733FEE}"/>
                </a:ext>
              </a:extLst>
            </p:cNvPr>
            <p:cNvPicPr>
              <a:picLocks noChangeAspect="1"/>
            </p:cNvPicPr>
            <p:nvPr/>
          </p:nvPicPr>
          <p:blipFill>
            <a:blip r:embed="rId3"/>
            <a:stretch>
              <a:fillRect/>
            </a:stretch>
          </p:blipFill>
          <p:spPr>
            <a:xfrm>
              <a:off x="3809638" y="866218"/>
              <a:ext cx="2893843" cy="5285377"/>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6BF615D-4701-72B0-C3A4-40C39ACE0F9E}"/>
                </a:ext>
              </a:extLst>
            </p:cNvPr>
            <p:cNvPicPr>
              <a:picLocks noChangeAspect="1"/>
            </p:cNvPicPr>
            <p:nvPr/>
          </p:nvPicPr>
          <p:blipFill>
            <a:blip r:embed="rId4"/>
            <a:stretch>
              <a:fillRect/>
            </a:stretch>
          </p:blipFill>
          <p:spPr>
            <a:xfrm>
              <a:off x="6880593" y="866290"/>
              <a:ext cx="2765528" cy="5285232"/>
            </a:xfrm>
            <a:prstGeom prst="rect">
              <a:avLst/>
            </a:prstGeom>
            <a:ln>
              <a:solidFill>
                <a:schemeClr val="tx1"/>
              </a:solidFill>
            </a:ln>
            <a:effectLst>
              <a:outerShdw blurRad="50800" dist="38100" dir="2700000" algn="tl" rotWithShape="0">
                <a:prstClr val="black">
                  <a:alpha val="40000"/>
                </a:prstClr>
              </a:outerShdw>
            </a:effectLst>
          </p:spPr>
        </p:pic>
      </p:grpSp>
      <p:sp>
        <p:nvSpPr>
          <p:cNvPr id="4" name="Footer Placeholder 3">
            <a:extLst>
              <a:ext uri="{FF2B5EF4-FFF2-40B4-BE49-F238E27FC236}">
                <a16:creationId xmlns:a16="http://schemas.microsoft.com/office/drawing/2014/main" id="{D459CBD6-EDA1-F748-D547-DDE5089F881F}"/>
              </a:ext>
            </a:extLst>
          </p:cNvPr>
          <p:cNvSpPr>
            <a:spLocks noGrp="1"/>
          </p:cNvSpPr>
          <p:nvPr>
            <p:ph type="ftr" sz="quarter" idx="11"/>
          </p:nvPr>
        </p:nvSpPr>
        <p:spPr>
          <a:xfrm>
            <a:off x="1356088" y="6389819"/>
            <a:ext cx="4876800" cy="247437"/>
          </a:xfrm>
        </p:spPr>
        <p:txBody>
          <a:bodyPr/>
          <a:lstStyle/>
          <a:p>
            <a:r>
              <a:rPr lang="en-US" sz="600" dirty="0"/>
              <a:t>Individual Online Account | Stakeholder Liaison</a:t>
            </a:r>
          </a:p>
        </p:txBody>
      </p:sp>
      <p:sp>
        <p:nvSpPr>
          <p:cNvPr id="5" name="Footer Placeholder 22">
            <a:extLst>
              <a:ext uri="{FF2B5EF4-FFF2-40B4-BE49-F238E27FC236}">
                <a16:creationId xmlns:a16="http://schemas.microsoft.com/office/drawing/2014/main" id="{E068A39B-BD34-B9BD-4128-18112A31C4A9}"/>
              </a:ext>
            </a:extLst>
          </p:cNvPr>
          <p:cNvSpPr txBox="1">
            <a:spLocks/>
          </p:cNvSpPr>
          <p:nvPr/>
        </p:nvSpPr>
        <p:spPr>
          <a:xfrm>
            <a:off x="762816" y="6389819"/>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4</a:t>
            </a:r>
          </a:p>
        </p:txBody>
      </p:sp>
    </p:spTree>
    <p:extLst>
      <p:ext uri="{BB962C8B-B14F-4D97-AF65-F5344CB8AC3E}">
        <p14:creationId xmlns:p14="http://schemas.microsoft.com/office/powerpoint/2010/main" val="295543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1519D-8A02-BE5F-A3B8-123FBD6AC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CF6DD7-8232-4FD6-28D7-779EA9C67010}"/>
              </a:ext>
            </a:extLst>
          </p:cNvPr>
          <p:cNvSpPr>
            <a:spLocks noGrp="1"/>
          </p:cNvSpPr>
          <p:nvPr>
            <p:ph type="title"/>
          </p:nvPr>
        </p:nvSpPr>
        <p:spPr/>
        <p:txBody>
          <a:bodyPr/>
          <a:lstStyle/>
          <a:p>
            <a:r>
              <a:rPr lang="en-US" sz="2800" dirty="0"/>
              <a:t>Identity Protection Personal Identification Number (IP PIN)</a:t>
            </a:r>
            <a:endParaRPr lang="en-US" sz="2600" dirty="0"/>
          </a:p>
        </p:txBody>
      </p:sp>
      <p:grpSp>
        <p:nvGrpSpPr>
          <p:cNvPr id="3" name="Group 2" descr="Identity Protection Personal Identification Number page. This image shows the &quot;Your Profile&quot; page.">
            <a:extLst>
              <a:ext uri="{FF2B5EF4-FFF2-40B4-BE49-F238E27FC236}">
                <a16:creationId xmlns:a16="http://schemas.microsoft.com/office/drawing/2014/main" id="{E6FAF28C-DCA9-5937-82A1-3E43166427ED}"/>
              </a:ext>
            </a:extLst>
          </p:cNvPr>
          <p:cNvGrpSpPr/>
          <p:nvPr/>
        </p:nvGrpSpPr>
        <p:grpSpPr>
          <a:xfrm>
            <a:off x="1153540" y="1214767"/>
            <a:ext cx="9252282" cy="4797953"/>
            <a:chOff x="1379958" y="1243342"/>
            <a:chExt cx="9252282" cy="4797953"/>
          </a:xfrm>
        </p:grpSpPr>
        <p:sp>
          <p:nvSpPr>
            <p:cNvPr id="4" name="TextBox 3">
              <a:extLst>
                <a:ext uri="{FF2B5EF4-FFF2-40B4-BE49-F238E27FC236}">
                  <a16:creationId xmlns:a16="http://schemas.microsoft.com/office/drawing/2014/main" id="{0F7601F1-877B-0882-378D-E143C235B2BA}"/>
                </a:ext>
              </a:extLst>
            </p:cNvPr>
            <p:cNvSpPr txBox="1"/>
            <p:nvPr/>
          </p:nvSpPr>
          <p:spPr>
            <a:xfrm>
              <a:off x="1379958" y="2305419"/>
              <a:ext cx="4577982" cy="1208842"/>
            </a:xfrm>
            <a:prstGeom prst="roundRect">
              <a:avLst/>
            </a:prstGeom>
            <a:solidFill>
              <a:srgbClr val="E7F6F8"/>
            </a:solidFill>
            <a:ln>
              <a:solidFill>
                <a:srgbClr val="025DA3"/>
              </a:solidFill>
            </a:ln>
          </p:spPr>
          <p:txBody>
            <a:bodyPr wrap="square" lIns="91440" tIns="45720" rIns="91440" bIns="45720" anchor="t">
              <a:spAutoFit/>
            </a:bodyPr>
            <a:lstStyle/>
            <a:p>
              <a:pPr algn="l">
                <a:spcAft>
                  <a:spcPts val="300"/>
                </a:spcAft>
              </a:pPr>
              <a:r>
                <a:rPr lang="en-US" sz="1200" b="1" i="0" dirty="0">
                  <a:solidFill>
                    <a:srgbClr val="D31346"/>
                  </a:solidFill>
                  <a:effectLst/>
                </a:rPr>
                <a:t>How </a:t>
              </a:r>
              <a:r>
                <a:rPr lang="en-US" sz="1200" b="1" dirty="0">
                  <a:solidFill>
                    <a:srgbClr val="D31346"/>
                  </a:solidFill>
                </a:rPr>
                <a:t>It</a:t>
              </a:r>
              <a:r>
                <a:rPr lang="en-US" sz="1200" b="1" i="0" dirty="0">
                  <a:solidFill>
                    <a:srgbClr val="D31346"/>
                  </a:solidFill>
                  <a:effectLst/>
                </a:rPr>
                <a:t> </a:t>
              </a:r>
              <a:r>
                <a:rPr lang="en-US" sz="1200" b="1" dirty="0">
                  <a:solidFill>
                    <a:srgbClr val="D31346"/>
                  </a:solidFill>
                </a:rPr>
                <a:t>Works</a:t>
              </a:r>
              <a:endParaRPr lang="en-US" sz="1200" b="1" i="0" dirty="0">
                <a:solidFill>
                  <a:srgbClr val="D31346"/>
                </a:solidFill>
                <a:effectLst/>
              </a:endParaRPr>
            </a:p>
            <a:p>
              <a:pPr marL="171450" indent="-171450">
                <a:spcAft>
                  <a:spcPts val="300"/>
                </a:spcAft>
                <a:buFont typeface="Wingdings" panose="020B0604020202020204" pitchFamily="34" charset="0"/>
                <a:buChar char="§"/>
              </a:pPr>
              <a:r>
                <a:rPr lang="en-US" sz="1200" b="0" i="0" dirty="0">
                  <a:solidFill>
                    <a:schemeClr val="tx2">
                      <a:lumMod val="76000"/>
                    </a:schemeClr>
                  </a:solidFill>
                  <a:effectLst/>
                </a:rPr>
                <a:t>Once you have opted in and obtained an IP PIN online, you will need to retrieve your IP PIN online each calendar year</a:t>
              </a:r>
              <a:r>
                <a:rPr lang="en-US" sz="1200" dirty="0">
                  <a:solidFill>
                    <a:schemeClr val="tx2">
                      <a:lumMod val="76000"/>
                    </a:schemeClr>
                  </a:solidFill>
                </a:rPr>
                <a:t>.</a:t>
              </a:r>
              <a:endParaRPr lang="en-US" dirty="0">
                <a:solidFill>
                  <a:schemeClr val="tx2">
                    <a:lumMod val="76000"/>
                  </a:schemeClr>
                </a:solidFill>
                <a:cs typeface="Arial"/>
              </a:endParaRPr>
            </a:p>
            <a:p>
              <a:pPr marL="171450" indent="-171450">
                <a:spcAft>
                  <a:spcPts val="300"/>
                </a:spcAft>
                <a:buFont typeface="Wingdings" panose="020B0604020202020204" pitchFamily="34" charset="0"/>
                <a:buChar char="§"/>
              </a:pPr>
              <a:r>
                <a:rPr lang="en-US" sz="1200" b="0" i="0" dirty="0">
                  <a:solidFill>
                    <a:schemeClr val="tx2">
                      <a:lumMod val="76000"/>
                    </a:schemeClr>
                  </a:solidFill>
                  <a:effectLst/>
                </a:rPr>
                <a:t>The IP PIN is generally available in your online account starting in mid-January through mid-November</a:t>
              </a:r>
              <a:r>
                <a:rPr lang="en-US" sz="1200" dirty="0">
                  <a:solidFill>
                    <a:schemeClr val="tx2">
                      <a:lumMod val="76000"/>
                    </a:schemeClr>
                  </a:solidFill>
                </a:rPr>
                <a:t>.</a:t>
              </a:r>
              <a:endParaRPr lang="en-US" sz="1200" b="0" i="0" dirty="0">
                <a:solidFill>
                  <a:schemeClr val="tx2">
                    <a:lumMod val="76000"/>
                  </a:schemeClr>
                </a:solidFill>
                <a:effectLst/>
                <a:cs typeface="Arial"/>
              </a:endParaRPr>
            </a:p>
          </p:txBody>
        </p:sp>
        <p:pic>
          <p:nvPicPr>
            <p:cNvPr id="5" name="Picture 4">
              <a:extLst>
                <a:ext uri="{FF2B5EF4-FFF2-40B4-BE49-F238E27FC236}">
                  <a16:creationId xmlns:a16="http://schemas.microsoft.com/office/drawing/2014/main" id="{23729ACB-5C78-99CE-BD84-CDA3594BB1F3}"/>
                </a:ext>
              </a:extLst>
            </p:cNvPr>
            <p:cNvPicPr>
              <a:picLocks noChangeAspect="1"/>
            </p:cNvPicPr>
            <p:nvPr/>
          </p:nvPicPr>
          <p:blipFill rotWithShape="1">
            <a:blip r:embed="rId3"/>
            <a:srcRect l="1963" t="1662" r="847" b="4583"/>
            <a:stretch/>
          </p:blipFill>
          <p:spPr>
            <a:xfrm>
              <a:off x="5776547" y="1243342"/>
              <a:ext cx="4855693" cy="4797953"/>
            </a:xfrm>
            <a:prstGeom prst="rect">
              <a:avLst/>
            </a:prstGeom>
            <a:solidFill>
              <a:srgbClr val="E7F6F8"/>
            </a:solidFill>
            <a:ln>
              <a:solidFill>
                <a:schemeClr val="tx1"/>
              </a:solidFill>
            </a:ln>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068EE5A5-D775-FFCD-561E-BB7BF3A6EE6E}"/>
                </a:ext>
              </a:extLst>
            </p:cNvPr>
            <p:cNvSpPr/>
            <p:nvPr/>
          </p:nvSpPr>
          <p:spPr>
            <a:xfrm>
              <a:off x="9391079" y="1243342"/>
              <a:ext cx="470898" cy="263480"/>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ooter Placeholder 8">
            <a:extLst>
              <a:ext uri="{FF2B5EF4-FFF2-40B4-BE49-F238E27FC236}">
                <a16:creationId xmlns:a16="http://schemas.microsoft.com/office/drawing/2014/main" id="{5D420F84-1688-F56C-4A9C-1EB0F085CC04}"/>
              </a:ext>
            </a:extLst>
          </p:cNvPr>
          <p:cNvSpPr>
            <a:spLocks noGrp="1"/>
          </p:cNvSpPr>
          <p:nvPr>
            <p:ph type="ftr" sz="quarter" idx="11"/>
          </p:nvPr>
        </p:nvSpPr>
        <p:spPr>
          <a:xfrm>
            <a:off x="1384662" y="6376426"/>
            <a:ext cx="4876800" cy="247437"/>
          </a:xfrm>
        </p:spPr>
        <p:txBody>
          <a:bodyPr/>
          <a:lstStyle/>
          <a:p>
            <a:r>
              <a:rPr lang="en-US" sz="600" dirty="0"/>
              <a:t>Individual Online Account | Stakeholder Liaison</a:t>
            </a:r>
          </a:p>
        </p:txBody>
      </p:sp>
      <p:sp>
        <p:nvSpPr>
          <p:cNvPr id="10" name="Footer Placeholder 22">
            <a:extLst>
              <a:ext uri="{FF2B5EF4-FFF2-40B4-BE49-F238E27FC236}">
                <a16:creationId xmlns:a16="http://schemas.microsoft.com/office/drawing/2014/main" id="{AE5DF9B1-2093-F575-2134-82EC02139522}"/>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5</a:t>
            </a:r>
          </a:p>
        </p:txBody>
      </p:sp>
    </p:spTree>
    <p:extLst>
      <p:ext uri="{BB962C8B-B14F-4D97-AF65-F5344CB8AC3E}">
        <p14:creationId xmlns:p14="http://schemas.microsoft.com/office/powerpoint/2010/main" val="252403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BFD1-352E-4412-667D-E7ECAAADE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F0600-75BF-2824-25F7-8BA5147EA992}"/>
              </a:ext>
            </a:extLst>
          </p:cNvPr>
          <p:cNvSpPr>
            <a:spLocks noGrp="1"/>
          </p:cNvSpPr>
          <p:nvPr>
            <p:ph type="title"/>
          </p:nvPr>
        </p:nvSpPr>
        <p:spPr/>
        <p:txBody>
          <a:bodyPr/>
          <a:lstStyle/>
          <a:p>
            <a:r>
              <a:rPr lang="en-US" sz="2800" dirty="0"/>
              <a:t>Account Balance</a:t>
            </a:r>
            <a:endParaRPr lang="en-US" sz="2600" dirty="0"/>
          </a:p>
        </p:txBody>
      </p:sp>
      <p:grpSp>
        <p:nvGrpSpPr>
          <p:cNvPr id="7" name="Group 6" descr="Account Balance page. Highlights include the Income tax page and balance and drop downs for what to do to avoid owing a balance, including penalties and interest.">
            <a:extLst>
              <a:ext uri="{FF2B5EF4-FFF2-40B4-BE49-F238E27FC236}">
                <a16:creationId xmlns:a16="http://schemas.microsoft.com/office/drawing/2014/main" id="{AF9647D2-3537-8BA5-581D-69033B702B68}"/>
              </a:ext>
            </a:extLst>
          </p:cNvPr>
          <p:cNvGrpSpPr/>
          <p:nvPr/>
        </p:nvGrpSpPr>
        <p:grpSpPr>
          <a:xfrm>
            <a:off x="636825" y="1376309"/>
            <a:ext cx="10972245" cy="4105382"/>
            <a:chOff x="787755" y="1228442"/>
            <a:chExt cx="10972245" cy="4105382"/>
          </a:xfrm>
        </p:grpSpPr>
        <p:sp>
          <p:nvSpPr>
            <p:cNvPr id="8" name="Content Placeholder 7">
              <a:extLst>
                <a:ext uri="{FF2B5EF4-FFF2-40B4-BE49-F238E27FC236}">
                  <a16:creationId xmlns:a16="http://schemas.microsoft.com/office/drawing/2014/main" id="{7CC9F40D-BAF9-F025-AC94-A459E20D24DA}"/>
                </a:ext>
              </a:extLst>
            </p:cNvPr>
            <p:cNvSpPr txBox="1">
              <a:spLocks/>
            </p:cNvSpPr>
            <p:nvPr/>
          </p:nvSpPr>
          <p:spPr>
            <a:xfrm>
              <a:off x="787755" y="1699716"/>
              <a:ext cx="2873859" cy="1412573"/>
            </a:xfrm>
            <a:prstGeom prst="roundRect">
              <a:avLst/>
            </a:prstGeom>
            <a:solidFill>
              <a:srgbClr val="E7F6F8"/>
            </a:solidFill>
            <a:ln>
              <a:solidFill>
                <a:schemeClr val="tx1"/>
              </a:solidFill>
            </a:ln>
          </p:spPr>
          <p:txBody>
            <a:bodyPr vert="horz" wrap="square" lIns="60364" tIns="30183" rIns="60364" bIns="30183" numCol="1" rtlCol="0" anchor="ctr">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a:solidFill>
                    <a:srgbClr val="D31346"/>
                  </a:solidFill>
                  <a:latin typeface="+mn-lt"/>
                  <a:ea typeface="Open Sans"/>
                  <a:cs typeface="Times New Roman"/>
                </a:rPr>
                <a:t>Account Balance</a:t>
              </a:r>
            </a:p>
            <a:p>
              <a:pPr marL="175895" indent="-171450">
                <a:lnSpc>
                  <a:spcPct val="100000"/>
                </a:lnSpc>
                <a:spcBef>
                  <a:spcPts val="0"/>
                </a:spcBef>
                <a:spcAft>
                  <a:spcPts val="300"/>
                </a:spcAft>
                <a:buClr>
                  <a:schemeClr val="tx2"/>
                </a:buClr>
                <a:buFont typeface="Wingdings" panose="020B0604020202020204" pitchFamily="34" charset="0"/>
                <a:buChar char="§"/>
                <a:defRPr/>
              </a:pPr>
              <a:r>
                <a:rPr lang="en-US" sz="1200" b="0">
                  <a:solidFill>
                    <a:schemeClr val="tx2">
                      <a:lumMod val="76000"/>
                    </a:schemeClr>
                  </a:solidFill>
                  <a:latin typeface="+mn-lt"/>
                  <a:ea typeface="Open Sans"/>
                  <a:cs typeface="Times New Roman"/>
                </a:rPr>
                <a:t>View total amount owed, with           details by tax year and by tax module.</a:t>
              </a:r>
            </a:p>
            <a:p>
              <a:pPr marL="175895" indent="-171450">
                <a:lnSpc>
                  <a:spcPct val="100000"/>
                </a:lnSpc>
                <a:spcBef>
                  <a:spcPts val="0"/>
                </a:spcBef>
                <a:spcAft>
                  <a:spcPts val="300"/>
                </a:spcAft>
                <a:buClr>
                  <a:schemeClr val="tx2"/>
                </a:buClr>
                <a:buFont typeface="Wingdings" panose="020B0604020202020204" pitchFamily="34" charset="0"/>
                <a:buChar char="§"/>
                <a:defRPr/>
              </a:pPr>
              <a:r>
                <a:rPr lang="en-US" sz="1200" b="0">
                  <a:solidFill>
                    <a:schemeClr val="tx2">
                      <a:lumMod val="76000"/>
                    </a:schemeClr>
                  </a:solidFill>
                  <a:latin typeface="+mn-lt"/>
                  <a:ea typeface="Open Sans"/>
                  <a:cs typeface="Times New Roman"/>
                </a:rPr>
                <a:t>View guidance to prevent balance        due for future tax filing.</a:t>
              </a:r>
              <a:endParaRPr lang="en-US" sz="1200" b="0">
                <a:solidFill>
                  <a:schemeClr val="tx2">
                    <a:lumMod val="76000"/>
                  </a:schemeClr>
                </a:solidFill>
                <a:latin typeface="+mn-lt"/>
                <a:ea typeface="Open Sans"/>
                <a:cs typeface="Times New Roman" panose="02020603050405020304" pitchFamily="18" charset="0"/>
              </a:endParaRPr>
            </a:p>
          </p:txBody>
        </p:sp>
        <p:pic>
          <p:nvPicPr>
            <p:cNvPr id="10" name="Picture 9">
              <a:extLst>
                <a:ext uri="{FF2B5EF4-FFF2-40B4-BE49-F238E27FC236}">
                  <a16:creationId xmlns:a16="http://schemas.microsoft.com/office/drawing/2014/main" id="{760C0175-76D3-DF16-3C0A-57C077BE71B9}"/>
                </a:ext>
              </a:extLst>
            </p:cNvPr>
            <p:cNvPicPr>
              <a:picLocks noChangeAspect="1"/>
            </p:cNvPicPr>
            <p:nvPr/>
          </p:nvPicPr>
          <p:blipFill>
            <a:blip r:embed="rId3"/>
            <a:stretch>
              <a:fillRect/>
            </a:stretch>
          </p:blipFill>
          <p:spPr>
            <a:xfrm>
              <a:off x="3502277" y="1228442"/>
              <a:ext cx="6402631" cy="3886200"/>
            </a:xfrm>
            <a:prstGeom prst="rect">
              <a:avLst/>
            </a:prstGeom>
            <a:solidFill>
              <a:srgbClr val="E7F6F8"/>
            </a:solidFill>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24E3C6C-5F21-7E31-09FD-36CFDF27FCF6}"/>
                </a:ext>
              </a:extLst>
            </p:cNvPr>
            <p:cNvPicPr>
              <a:picLocks noChangeAspect="1"/>
            </p:cNvPicPr>
            <p:nvPr/>
          </p:nvPicPr>
          <p:blipFill rotWithShape="1">
            <a:blip r:embed="rId4"/>
            <a:srcRect l="6982" t="271" r="9151" b="4032"/>
            <a:stretch/>
          </p:blipFill>
          <p:spPr>
            <a:xfrm>
              <a:off x="7473750" y="1775767"/>
              <a:ext cx="4286250" cy="2791549"/>
            </a:xfrm>
            <a:prstGeom prst="rect">
              <a:avLst/>
            </a:prstGeom>
            <a:ln>
              <a:solidFill>
                <a:schemeClr val="tx1"/>
              </a:solidFill>
            </a:ln>
            <a:effectLst>
              <a:outerShdw blurRad="50800" dist="38100" dir="2700000" algn="tl" rotWithShape="0">
                <a:prstClr val="black">
                  <a:alpha val="40000"/>
                </a:prstClr>
              </a:outerShdw>
            </a:effectLst>
          </p:spPr>
        </p:pic>
        <p:cxnSp>
          <p:nvCxnSpPr>
            <p:cNvPr id="12" name="Straight Connector 11">
              <a:extLst>
                <a:ext uri="{FF2B5EF4-FFF2-40B4-BE49-F238E27FC236}">
                  <a16:creationId xmlns:a16="http://schemas.microsoft.com/office/drawing/2014/main" id="{6AD1D20E-0922-DF42-535F-D8BF030AD780}"/>
                </a:ext>
              </a:extLst>
            </p:cNvPr>
            <p:cNvCxnSpPr>
              <a:cxnSpLocks/>
              <a:endCxn id="11" idx="1"/>
            </p:cNvCxnSpPr>
            <p:nvPr/>
          </p:nvCxnSpPr>
          <p:spPr>
            <a:xfrm flipV="1">
              <a:off x="6491653" y="3171542"/>
              <a:ext cx="982097" cy="930556"/>
            </a:xfrm>
            <a:prstGeom prst="line">
              <a:avLst/>
            </a:prstGeom>
            <a:solidFill>
              <a:srgbClr val="E7F6F8"/>
            </a:solidFill>
            <a:ln w="57150">
              <a:solidFill>
                <a:srgbClr val="D3134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7DE1893D-B487-6056-C56C-FA85D6E15E63}"/>
                </a:ext>
              </a:extLst>
            </p:cNvPr>
            <p:cNvSpPr/>
            <p:nvPr/>
          </p:nvSpPr>
          <p:spPr>
            <a:xfrm>
              <a:off x="5841266" y="4102098"/>
              <a:ext cx="1300774" cy="353944"/>
            </a:xfrm>
            <a:prstGeom prst="ellipse">
              <a:avLst/>
            </a:prstGeom>
            <a:noFill/>
            <a:ln w="38100">
              <a:solidFill>
                <a:srgbClr val="D931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Rectangle: Rounded Corners 13">
              <a:extLst>
                <a:ext uri="{FF2B5EF4-FFF2-40B4-BE49-F238E27FC236}">
                  <a16:creationId xmlns:a16="http://schemas.microsoft.com/office/drawing/2014/main" id="{88BC88C9-D9DC-D389-95A1-BE9CDBFAA651}"/>
                </a:ext>
              </a:extLst>
            </p:cNvPr>
            <p:cNvSpPr/>
            <p:nvPr/>
          </p:nvSpPr>
          <p:spPr>
            <a:xfrm>
              <a:off x="4616285" y="1577501"/>
              <a:ext cx="817641" cy="244430"/>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CD4AD94-654B-3E03-6EF3-3D91453C8B45}"/>
                </a:ext>
              </a:extLst>
            </p:cNvPr>
            <p:cNvPicPr>
              <a:picLocks noChangeAspect="1"/>
            </p:cNvPicPr>
            <p:nvPr/>
          </p:nvPicPr>
          <p:blipFill>
            <a:blip r:embed="rId5"/>
            <a:stretch>
              <a:fillRect/>
            </a:stretch>
          </p:blipFill>
          <p:spPr>
            <a:xfrm>
              <a:off x="998770" y="4034639"/>
              <a:ext cx="4619888" cy="1299185"/>
            </a:xfrm>
            <a:prstGeom prst="rect">
              <a:avLst/>
            </a:prstGeom>
            <a:solidFill>
              <a:srgbClr val="E7F6F8"/>
            </a:solidFill>
            <a:ln>
              <a:solidFill>
                <a:schemeClr val="tx1"/>
              </a:solidFill>
            </a:ln>
            <a:effectLst>
              <a:outerShdw blurRad="50800" dist="38100" dir="2700000" algn="tl" rotWithShape="0">
                <a:prstClr val="black">
                  <a:alpha val="40000"/>
                </a:prstClr>
              </a:outerShdw>
            </a:effectLst>
          </p:spPr>
        </p:pic>
      </p:grpSp>
      <p:sp>
        <p:nvSpPr>
          <p:cNvPr id="9" name="Footer Placeholder 8">
            <a:extLst>
              <a:ext uri="{FF2B5EF4-FFF2-40B4-BE49-F238E27FC236}">
                <a16:creationId xmlns:a16="http://schemas.microsoft.com/office/drawing/2014/main" id="{08F79C4E-F5CE-CE69-12A2-0400AD3A2EEC}"/>
              </a:ext>
            </a:extLst>
          </p:cNvPr>
          <p:cNvSpPr>
            <a:spLocks noGrp="1"/>
          </p:cNvSpPr>
          <p:nvPr>
            <p:ph type="ftr" sz="quarter" idx="11"/>
          </p:nvPr>
        </p:nvSpPr>
        <p:spPr>
          <a:xfrm>
            <a:off x="1362891" y="6381329"/>
            <a:ext cx="4876800" cy="247437"/>
          </a:xfrm>
        </p:spPr>
        <p:txBody>
          <a:bodyPr/>
          <a:lstStyle/>
          <a:p>
            <a:r>
              <a:rPr lang="en-US" sz="600" dirty="0"/>
              <a:t>Individual Online Account | Stakeholder Liaison</a:t>
            </a:r>
          </a:p>
        </p:txBody>
      </p:sp>
      <p:sp>
        <p:nvSpPr>
          <p:cNvPr id="16" name="Footer Placeholder 22">
            <a:extLst>
              <a:ext uri="{FF2B5EF4-FFF2-40B4-BE49-F238E27FC236}">
                <a16:creationId xmlns:a16="http://schemas.microsoft.com/office/drawing/2014/main" id="{C991B9EE-D575-1172-2DE5-7BA5D198999E}"/>
              </a:ext>
            </a:extLst>
          </p:cNvPr>
          <p:cNvSpPr txBox="1">
            <a:spLocks/>
          </p:cNvSpPr>
          <p:nvPr/>
        </p:nvSpPr>
        <p:spPr>
          <a:xfrm>
            <a:off x="719384" y="6381330"/>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6</a:t>
            </a:r>
          </a:p>
        </p:txBody>
      </p:sp>
    </p:spTree>
    <p:extLst>
      <p:ext uri="{BB962C8B-B14F-4D97-AF65-F5344CB8AC3E}">
        <p14:creationId xmlns:p14="http://schemas.microsoft.com/office/powerpoint/2010/main" val="113532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EAAF-E600-5D80-F646-452ABF4C6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32D90-A9AA-B82C-5638-8D60D30BDB23}"/>
              </a:ext>
            </a:extLst>
          </p:cNvPr>
          <p:cNvSpPr>
            <a:spLocks noGrp="1"/>
          </p:cNvSpPr>
          <p:nvPr>
            <p:ph type="title"/>
          </p:nvPr>
        </p:nvSpPr>
        <p:spPr/>
        <p:txBody>
          <a:bodyPr/>
          <a:lstStyle/>
          <a:p>
            <a:r>
              <a:rPr lang="en-US" sz="2800" dirty="0"/>
              <a:t>Payment Options</a:t>
            </a:r>
          </a:p>
        </p:txBody>
      </p:sp>
      <p:grpSp>
        <p:nvGrpSpPr>
          <p:cNvPr id="3" name="Group 2" descr="Payment Options page. Here taxpayers can make current day payments or schedule payments up to 365 days in the future.&#10;">
            <a:extLst>
              <a:ext uri="{FF2B5EF4-FFF2-40B4-BE49-F238E27FC236}">
                <a16:creationId xmlns:a16="http://schemas.microsoft.com/office/drawing/2014/main" id="{25BADD88-F510-8B03-3DC4-DB165C9D9B9D}"/>
              </a:ext>
            </a:extLst>
          </p:cNvPr>
          <p:cNvGrpSpPr/>
          <p:nvPr/>
        </p:nvGrpSpPr>
        <p:grpSpPr>
          <a:xfrm>
            <a:off x="1250725" y="1106261"/>
            <a:ext cx="9395051" cy="4981575"/>
            <a:chOff x="1305187" y="1163723"/>
            <a:chExt cx="9395051" cy="4981575"/>
          </a:xfrm>
        </p:grpSpPr>
        <p:sp>
          <p:nvSpPr>
            <p:cNvPr id="4" name="TextBox 3">
              <a:extLst>
                <a:ext uri="{FF2B5EF4-FFF2-40B4-BE49-F238E27FC236}">
                  <a16:creationId xmlns:a16="http://schemas.microsoft.com/office/drawing/2014/main" id="{0636F9B2-7D4C-2F71-7BAC-36939F0A013D}"/>
                </a:ext>
              </a:extLst>
            </p:cNvPr>
            <p:cNvSpPr txBox="1"/>
            <p:nvPr/>
          </p:nvSpPr>
          <p:spPr>
            <a:xfrm>
              <a:off x="7083594" y="1879859"/>
              <a:ext cx="3502344" cy="1864340"/>
            </a:xfrm>
            <a:prstGeom prst="roundRect">
              <a:avLst/>
            </a:prstGeom>
            <a:solidFill>
              <a:srgbClr val="E7F6F8"/>
            </a:solidFill>
            <a:ln>
              <a:solidFill>
                <a:srgbClr val="025DA3"/>
              </a:solidFill>
            </a:ln>
          </p:spPr>
          <p:txBody>
            <a:bodyPr wrap="square" lIns="91440" tIns="45720" rIns="91440" bIns="45720" rtlCol="0" anchor="t">
              <a:spAutoFit/>
            </a:bodyPr>
            <a:lstStyle/>
            <a:p>
              <a:pPr marL="571500" indent="-342900">
                <a:spcAft>
                  <a:spcPts val="300"/>
                </a:spcAft>
              </a:pPr>
              <a:r>
                <a:rPr lang="en-US" sz="1200" b="1">
                  <a:solidFill>
                    <a:srgbClr val="D31346"/>
                  </a:solidFill>
                  <a:cs typeface="Times New Roman"/>
                </a:rPr>
                <a:t>Payment Options</a:t>
              </a:r>
              <a:endParaRPr lang="en-US" sz="1200">
                <a:solidFill>
                  <a:srgbClr val="D31346"/>
                </a:solidFill>
                <a:cs typeface="Times New Roman"/>
              </a:endParaRPr>
            </a:p>
            <a:p>
              <a:pPr marL="457200" indent="-171450">
                <a:spcAft>
                  <a:spcPts val="300"/>
                </a:spcAft>
                <a:buFont typeface="Wingdings" panose="05000000000000000000" pitchFamily="2" charset="2"/>
                <a:buChar char="§"/>
              </a:pPr>
              <a:r>
                <a:rPr lang="en-US" sz="1200">
                  <a:solidFill>
                    <a:schemeClr val="tx2">
                      <a:lumMod val="75000"/>
                    </a:schemeClr>
                  </a:solidFill>
                  <a:cs typeface="Times New Roman"/>
                </a:rPr>
                <a:t>Make same-day payments or schedule payments up to 365 days in the future using a bank account.</a:t>
              </a:r>
            </a:p>
            <a:p>
              <a:pPr marL="457200" indent="-171450">
                <a:spcAft>
                  <a:spcPts val="300"/>
                </a:spcAft>
                <a:buFont typeface="Wingdings" panose="05000000000000000000" pitchFamily="2" charset="2"/>
                <a:buChar char="§"/>
              </a:pPr>
              <a:r>
                <a:rPr lang="en-US" sz="1200">
                  <a:solidFill>
                    <a:schemeClr val="tx2">
                      <a:lumMod val="75000"/>
                    </a:schemeClr>
                  </a:solidFill>
                  <a:cs typeface="Times New Roman"/>
                </a:rPr>
                <a:t>Create or revise a short or long-term payment plan, or a pending or pre-assessed payment plan.</a:t>
              </a:r>
              <a:endParaRPr lang="en-US" sz="1200">
                <a:solidFill>
                  <a:schemeClr val="tx2">
                    <a:lumMod val="75000"/>
                  </a:schemeClr>
                </a:solidFill>
                <a:cs typeface="Times New Roman" panose="02020603050405020304" pitchFamily="18" charset="0"/>
              </a:endParaRPr>
            </a:p>
            <a:p>
              <a:pPr marL="457200" indent="-171450">
                <a:spcAft>
                  <a:spcPts val="300"/>
                </a:spcAft>
                <a:buFont typeface="Wingdings" panose="05000000000000000000" pitchFamily="2" charset="2"/>
                <a:buChar char="§"/>
              </a:pPr>
              <a:r>
                <a:rPr lang="en-US" sz="1200">
                  <a:solidFill>
                    <a:schemeClr val="tx2">
                      <a:lumMod val="75000"/>
                    </a:schemeClr>
                  </a:solidFill>
                  <a:cs typeface="Times New Roman"/>
                </a:rPr>
                <a:t>Offer in compromise.</a:t>
              </a:r>
              <a:endParaRPr lang="en-US" sz="1200">
                <a:solidFill>
                  <a:schemeClr val="tx2">
                    <a:lumMod val="75000"/>
                  </a:schemeClr>
                </a:solidFill>
                <a:cs typeface="Times New Roman" panose="02020603050405020304" pitchFamily="18" charset="0"/>
              </a:endParaRPr>
            </a:p>
          </p:txBody>
        </p:sp>
        <p:pic>
          <p:nvPicPr>
            <p:cNvPr id="5" name="Picture 4">
              <a:extLst>
                <a:ext uri="{FF2B5EF4-FFF2-40B4-BE49-F238E27FC236}">
                  <a16:creationId xmlns:a16="http://schemas.microsoft.com/office/drawing/2014/main" id="{90A22930-8068-4040-345D-127590A18C15}"/>
                </a:ext>
              </a:extLst>
            </p:cNvPr>
            <p:cNvPicPr>
              <a:picLocks noChangeAspect="1"/>
            </p:cNvPicPr>
            <p:nvPr/>
          </p:nvPicPr>
          <p:blipFill>
            <a:blip r:embed="rId3"/>
            <a:stretch>
              <a:fillRect/>
            </a:stretch>
          </p:blipFill>
          <p:spPr>
            <a:xfrm>
              <a:off x="1305187" y="1163723"/>
              <a:ext cx="6080957" cy="498157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EBFA7B0-03C6-AC08-D012-6328CDD700C9}"/>
                </a:ext>
              </a:extLst>
            </p:cNvPr>
            <p:cNvPicPr>
              <a:picLocks noChangeAspect="1"/>
            </p:cNvPicPr>
            <p:nvPr/>
          </p:nvPicPr>
          <p:blipFill>
            <a:blip r:embed="rId4"/>
            <a:stretch>
              <a:fillRect/>
            </a:stretch>
          </p:blipFill>
          <p:spPr>
            <a:xfrm>
              <a:off x="5037041" y="4094990"/>
              <a:ext cx="5663197" cy="1198355"/>
            </a:xfrm>
            <a:prstGeom prst="rect">
              <a:avLst/>
            </a:prstGeom>
            <a:ln>
              <a:solidFill>
                <a:schemeClr val="tx1"/>
              </a:solidFill>
            </a:ln>
            <a:effectLst>
              <a:outerShdw blurRad="50800" dist="38100" dir="2700000" algn="tl" rotWithShape="0">
                <a:prstClr val="black">
                  <a:alpha val="40000"/>
                </a:prstClr>
              </a:outerShdw>
            </a:effectLst>
          </p:spPr>
        </p:pic>
      </p:grpSp>
      <p:sp>
        <p:nvSpPr>
          <p:cNvPr id="16" name="Rectangle: Rounded Corners 15" descr="Payment Options box higlighted in yellow.">
            <a:extLst>
              <a:ext uri="{FF2B5EF4-FFF2-40B4-BE49-F238E27FC236}">
                <a16:creationId xmlns:a16="http://schemas.microsoft.com/office/drawing/2014/main" id="{38034294-3EF9-64A3-E8D9-744923507D84}"/>
              </a:ext>
              <a:ext uri="{C183D7F6-B498-43B3-948B-1728B52AA6E4}">
                <adec:decorative xmlns:adec="http://schemas.microsoft.com/office/drawing/2017/decorative" val="0"/>
              </a:ext>
            </a:extLst>
          </p:cNvPr>
          <p:cNvSpPr/>
          <p:nvPr/>
        </p:nvSpPr>
        <p:spPr>
          <a:xfrm>
            <a:off x="2971212" y="1468799"/>
            <a:ext cx="666090" cy="238681"/>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Payment Options and Payment Activity boxes on the screen.">
            <a:extLst>
              <a:ext uri="{FF2B5EF4-FFF2-40B4-BE49-F238E27FC236}">
                <a16:creationId xmlns:a16="http://schemas.microsoft.com/office/drawing/2014/main" id="{B9E8FA43-B393-57AB-9E35-97F2799DC2A9}"/>
              </a:ext>
            </a:extLst>
          </p:cNvPr>
          <p:cNvPicPr>
            <a:picLocks noChangeAspect="1"/>
          </p:cNvPicPr>
          <p:nvPr/>
        </p:nvPicPr>
        <p:blipFill>
          <a:blip r:embed="rId5"/>
          <a:stretch>
            <a:fillRect/>
          </a:stretch>
        </p:blipFill>
        <p:spPr>
          <a:xfrm>
            <a:off x="4050156" y="1707480"/>
            <a:ext cx="2868672" cy="598920"/>
          </a:xfrm>
          <a:prstGeom prst="rect">
            <a:avLst/>
          </a:prstGeom>
        </p:spPr>
      </p:pic>
      <p:sp>
        <p:nvSpPr>
          <p:cNvPr id="18" name="Oval 17" descr="Payment Options text highlighted by red circle.">
            <a:extLst>
              <a:ext uri="{FF2B5EF4-FFF2-40B4-BE49-F238E27FC236}">
                <a16:creationId xmlns:a16="http://schemas.microsoft.com/office/drawing/2014/main" id="{89D4ED46-73E2-FB37-6583-D62C930CC4F2}"/>
              </a:ext>
              <a:ext uri="{C183D7F6-B498-43B3-948B-1728B52AA6E4}">
                <adec:decorative xmlns:adec="http://schemas.microsoft.com/office/drawing/2017/decorative" val="0"/>
              </a:ext>
            </a:extLst>
          </p:cNvPr>
          <p:cNvSpPr/>
          <p:nvPr/>
        </p:nvSpPr>
        <p:spPr>
          <a:xfrm>
            <a:off x="3939852" y="1730842"/>
            <a:ext cx="1375878" cy="481537"/>
          </a:xfrm>
          <a:prstGeom prst="ellipse">
            <a:avLst/>
          </a:prstGeom>
          <a:noFill/>
          <a:ln w="38100">
            <a:solidFill>
              <a:srgbClr val="D31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22">
            <a:extLst>
              <a:ext uri="{FF2B5EF4-FFF2-40B4-BE49-F238E27FC236}">
                <a16:creationId xmlns:a16="http://schemas.microsoft.com/office/drawing/2014/main" id="{EFFE03F4-C561-C144-96EA-1400096B1CA9}"/>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7</a:t>
            </a:r>
          </a:p>
        </p:txBody>
      </p:sp>
      <p:sp>
        <p:nvSpPr>
          <p:cNvPr id="9" name="Footer Placeholder 8">
            <a:extLst>
              <a:ext uri="{FF2B5EF4-FFF2-40B4-BE49-F238E27FC236}">
                <a16:creationId xmlns:a16="http://schemas.microsoft.com/office/drawing/2014/main" id="{87D95BB6-C09A-067D-8507-94269F8DC434}"/>
              </a:ext>
            </a:extLst>
          </p:cNvPr>
          <p:cNvSpPr>
            <a:spLocks noGrp="1"/>
          </p:cNvSpPr>
          <p:nvPr>
            <p:ph type="ftr" sz="quarter" idx="11"/>
          </p:nvPr>
        </p:nvSpPr>
        <p:spPr/>
        <p:txBody>
          <a:bodyPr/>
          <a:lstStyle/>
          <a:p>
            <a:r>
              <a:rPr lang="en-US" sz="600" dirty="0"/>
              <a:t>Individual Online Account | Stakeholder Liaison</a:t>
            </a:r>
          </a:p>
        </p:txBody>
      </p:sp>
    </p:spTree>
    <p:extLst>
      <p:ext uri="{BB962C8B-B14F-4D97-AF65-F5344CB8AC3E}">
        <p14:creationId xmlns:p14="http://schemas.microsoft.com/office/powerpoint/2010/main" val="2013191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0B3E6-D1C4-6B9D-9051-78D9CEEBE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E3497-BD1D-1318-7A29-7F0DE4E39712}"/>
              </a:ext>
            </a:extLst>
          </p:cNvPr>
          <p:cNvSpPr>
            <a:spLocks noGrp="1"/>
          </p:cNvSpPr>
          <p:nvPr>
            <p:ph type="title"/>
          </p:nvPr>
        </p:nvSpPr>
        <p:spPr/>
        <p:txBody>
          <a:bodyPr/>
          <a:lstStyle/>
          <a:p>
            <a:r>
              <a:rPr lang="en-US" sz="2800" dirty="0"/>
              <a:t>Payment Activity</a:t>
            </a:r>
          </a:p>
        </p:txBody>
      </p:sp>
      <p:grpSp>
        <p:nvGrpSpPr>
          <p:cNvPr id="7" name="Group 6" descr="Payment Activity box is highlighted on the screen.">
            <a:extLst>
              <a:ext uri="{FF2B5EF4-FFF2-40B4-BE49-F238E27FC236}">
                <a16:creationId xmlns:a16="http://schemas.microsoft.com/office/drawing/2014/main" id="{1481CEFD-68D8-CD0D-C5B3-43A49D3DE2AF}"/>
              </a:ext>
            </a:extLst>
          </p:cNvPr>
          <p:cNvGrpSpPr/>
          <p:nvPr/>
        </p:nvGrpSpPr>
        <p:grpSpPr>
          <a:xfrm>
            <a:off x="1566585" y="1243469"/>
            <a:ext cx="9058830" cy="5010412"/>
            <a:chOff x="1535899" y="1148219"/>
            <a:chExt cx="9058830" cy="5010412"/>
          </a:xfrm>
        </p:grpSpPr>
        <p:sp>
          <p:nvSpPr>
            <p:cNvPr id="8" name="TextBox 7">
              <a:extLst>
                <a:ext uri="{FF2B5EF4-FFF2-40B4-BE49-F238E27FC236}">
                  <a16:creationId xmlns:a16="http://schemas.microsoft.com/office/drawing/2014/main" id="{509BB0C5-47A6-416F-62F1-20ABE92C4CA3}"/>
                </a:ext>
              </a:extLst>
            </p:cNvPr>
            <p:cNvSpPr txBox="1"/>
            <p:nvPr/>
          </p:nvSpPr>
          <p:spPr>
            <a:xfrm>
              <a:off x="7203392" y="1853397"/>
              <a:ext cx="3391337" cy="1208842"/>
            </a:xfrm>
            <a:prstGeom prst="roundRect">
              <a:avLst/>
            </a:prstGeom>
            <a:solidFill>
              <a:srgbClr val="E7F6F8"/>
            </a:solidFill>
            <a:ln>
              <a:solidFill>
                <a:srgbClr val="025DA3"/>
              </a:solidFill>
            </a:ln>
          </p:spPr>
          <p:txBody>
            <a:bodyPr wrap="square" lIns="91440" tIns="45720" rIns="91440" bIns="45720" rtlCol="0" anchor="t">
              <a:spAutoFit/>
            </a:bodyPr>
            <a:lstStyle/>
            <a:p>
              <a:pPr marL="571500" indent="-342900">
                <a:spcAft>
                  <a:spcPts val="300"/>
                </a:spcAft>
              </a:pPr>
              <a:r>
                <a:rPr lang="en-US" sz="1200" b="1">
                  <a:solidFill>
                    <a:srgbClr val="D31346"/>
                  </a:solidFill>
                  <a:cs typeface="Times New Roman"/>
                </a:rPr>
                <a:t>Payment Activity</a:t>
              </a:r>
              <a:endParaRPr lang="en-US" sz="1200">
                <a:solidFill>
                  <a:srgbClr val="D31346"/>
                </a:solidFill>
                <a:cs typeface="Times New Roman" panose="02020603050405020304" pitchFamily="18" charset="0"/>
              </a:endParaRPr>
            </a:p>
            <a:p>
              <a:pPr marL="457200" indent="-171450">
                <a:spcAft>
                  <a:spcPts val="300"/>
                </a:spcAft>
                <a:buFont typeface="Wingdings" panose="05000000000000000000" pitchFamily="2" charset="2"/>
                <a:buChar char="§"/>
              </a:pPr>
              <a:r>
                <a:rPr lang="en-US" sz="1200">
                  <a:solidFill>
                    <a:schemeClr val="tx2">
                      <a:lumMod val="75000"/>
                    </a:schemeClr>
                  </a:solidFill>
                  <a:cs typeface="Times New Roman"/>
                </a:rPr>
                <a:t>View pending, scheduled, processed, cancelled and returned payments.</a:t>
              </a:r>
            </a:p>
            <a:p>
              <a:pPr marL="457200" indent="-171450">
                <a:spcAft>
                  <a:spcPts val="300"/>
                </a:spcAft>
                <a:buFont typeface="Wingdings" panose="05000000000000000000" pitchFamily="2" charset="2"/>
                <a:buChar char="§"/>
              </a:pPr>
              <a:r>
                <a:rPr lang="en-US" sz="1200">
                  <a:solidFill>
                    <a:schemeClr val="tx2">
                      <a:lumMod val="75000"/>
                    </a:schemeClr>
                  </a:solidFill>
                  <a:cs typeface="Times New Roman"/>
                </a:rPr>
                <a:t>View up to five years of payment history.</a:t>
              </a:r>
              <a:endParaRPr lang="en-US" sz="1200">
                <a:solidFill>
                  <a:schemeClr val="tx2">
                    <a:lumMod val="75000"/>
                  </a:schemeClr>
                </a:solidFill>
                <a:cs typeface="Times New Roman" panose="02020603050405020304" pitchFamily="18" charset="0"/>
              </a:endParaRPr>
            </a:p>
          </p:txBody>
        </p:sp>
        <p:pic>
          <p:nvPicPr>
            <p:cNvPr id="10" name="Picture 9">
              <a:extLst>
                <a:ext uri="{FF2B5EF4-FFF2-40B4-BE49-F238E27FC236}">
                  <a16:creationId xmlns:a16="http://schemas.microsoft.com/office/drawing/2014/main" id="{99CED270-5BBF-E3A8-CD72-18B441EBB978}"/>
                </a:ext>
              </a:extLst>
            </p:cNvPr>
            <p:cNvPicPr>
              <a:picLocks noChangeAspect="1"/>
            </p:cNvPicPr>
            <p:nvPr/>
          </p:nvPicPr>
          <p:blipFill>
            <a:blip r:embed="rId3"/>
            <a:stretch>
              <a:fillRect/>
            </a:stretch>
          </p:blipFill>
          <p:spPr>
            <a:xfrm>
              <a:off x="1535899" y="1148219"/>
              <a:ext cx="5916911" cy="5010412"/>
            </a:xfrm>
            <a:prstGeom prst="rect">
              <a:avLst/>
            </a:prstGeom>
            <a:ln>
              <a:solidFill>
                <a:schemeClr val="tx1"/>
              </a:solidFill>
            </a:ln>
            <a:effectLst>
              <a:outerShdw blurRad="50800" dist="38100" dir="2700000" algn="tl" rotWithShape="0">
                <a:prstClr val="black">
                  <a:alpha val="40000"/>
                </a:prstClr>
              </a:outerShdw>
            </a:effectLst>
          </p:spPr>
        </p:pic>
      </p:grpSp>
      <p:sp>
        <p:nvSpPr>
          <p:cNvPr id="11" name="Rectangle: Rounded Corners 10" descr="Payment Activity option highlighted by red circle.">
            <a:extLst>
              <a:ext uri="{FF2B5EF4-FFF2-40B4-BE49-F238E27FC236}">
                <a16:creationId xmlns:a16="http://schemas.microsoft.com/office/drawing/2014/main" id="{0958DC2C-BA21-94FC-30EB-B948B0005CCD}"/>
              </a:ext>
              <a:ext uri="{C183D7F6-B498-43B3-948B-1728B52AA6E4}">
                <adec:decorative xmlns:adec="http://schemas.microsoft.com/office/drawing/2017/decorative" val="0"/>
              </a:ext>
            </a:extLst>
          </p:cNvPr>
          <p:cNvSpPr/>
          <p:nvPr/>
        </p:nvSpPr>
        <p:spPr>
          <a:xfrm>
            <a:off x="3182957" y="1590002"/>
            <a:ext cx="666090" cy="238681"/>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ayment Activity option is highlighted by a red circle.">
            <a:extLst>
              <a:ext uri="{FF2B5EF4-FFF2-40B4-BE49-F238E27FC236}">
                <a16:creationId xmlns:a16="http://schemas.microsoft.com/office/drawing/2014/main" id="{6726E241-CF10-64E8-7274-C4E259010AC0}"/>
              </a:ext>
              <a:ext uri="{C183D7F6-B498-43B3-948B-1728B52AA6E4}">
                <adec:decorative xmlns:adec="http://schemas.microsoft.com/office/drawing/2017/decorative" val="0"/>
              </a:ext>
            </a:extLst>
          </p:cNvPr>
          <p:cNvPicPr>
            <a:picLocks noChangeAspect="1"/>
          </p:cNvPicPr>
          <p:nvPr/>
        </p:nvPicPr>
        <p:blipFill>
          <a:blip r:embed="rId4"/>
          <a:srcRect/>
          <a:stretch/>
        </p:blipFill>
        <p:spPr>
          <a:xfrm>
            <a:off x="4379151" y="1828683"/>
            <a:ext cx="2574240" cy="536757"/>
          </a:xfrm>
          <a:prstGeom prst="rect">
            <a:avLst/>
          </a:prstGeom>
        </p:spPr>
      </p:pic>
      <p:sp>
        <p:nvSpPr>
          <p:cNvPr id="13" name="Oval 12" descr="Payment Activity box highlighted by red circle.">
            <a:extLst>
              <a:ext uri="{FF2B5EF4-FFF2-40B4-BE49-F238E27FC236}">
                <a16:creationId xmlns:a16="http://schemas.microsoft.com/office/drawing/2014/main" id="{90F71CC7-E68A-A110-4D1C-152A87AA136C}"/>
              </a:ext>
              <a:ext uri="{C183D7F6-B498-43B3-948B-1728B52AA6E4}">
                <adec:decorative xmlns:adec="http://schemas.microsoft.com/office/drawing/2017/decorative" val="0"/>
              </a:ext>
            </a:extLst>
          </p:cNvPr>
          <p:cNvSpPr/>
          <p:nvPr/>
        </p:nvSpPr>
        <p:spPr>
          <a:xfrm>
            <a:off x="5663416" y="1828683"/>
            <a:ext cx="1306949" cy="481537"/>
          </a:xfrm>
          <a:prstGeom prst="ellipse">
            <a:avLst/>
          </a:prstGeom>
          <a:noFill/>
          <a:ln w="38100">
            <a:solidFill>
              <a:srgbClr val="D31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22">
            <a:extLst>
              <a:ext uri="{FF2B5EF4-FFF2-40B4-BE49-F238E27FC236}">
                <a16:creationId xmlns:a16="http://schemas.microsoft.com/office/drawing/2014/main" id="{1D3F38BA-A7B8-0D4C-F222-E99D371328F7}"/>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8</a:t>
            </a:r>
          </a:p>
        </p:txBody>
      </p:sp>
      <p:sp>
        <p:nvSpPr>
          <p:cNvPr id="9" name="Footer Placeholder 8">
            <a:extLst>
              <a:ext uri="{FF2B5EF4-FFF2-40B4-BE49-F238E27FC236}">
                <a16:creationId xmlns:a16="http://schemas.microsoft.com/office/drawing/2014/main" id="{A4B54BF6-B696-0149-3614-71EA2BABBF20}"/>
              </a:ext>
            </a:extLst>
          </p:cNvPr>
          <p:cNvSpPr>
            <a:spLocks noGrp="1"/>
          </p:cNvSpPr>
          <p:nvPr>
            <p:ph type="ftr" sz="quarter" idx="11"/>
          </p:nvPr>
        </p:nvSpPr>
        <p:spPr/>
        <p:txBody>
          <a:bodyPr/>
          <a:lstStyle/>
          <a:p>
            <a:r>
              <a:rPr lang="en-US" sz="600" dirty="0"/>
              <a:t>Individual Online Account | Stakeholder Liaison</a:t>
            </a:r>
          </a:p>
        </p:txBody>
      </p:sp>
    </p:spTree>
    <p:extLst>
      <p:ext uri="{BB962C8B-B14F-4D97-AF65-F5344CB8AC3E}">
        <p14:creationId xmlns:p14="http://schemas.microsoft.com/office/powerpoint/2010/main" val="1662572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EE643-F34C-0123-54EC-871E7AF3A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1F97D-5A8D-8254-28FA-F29D9AF79574}"/>
              </a:ext>
            </a:extLst>
          </p:cNvPr>
          <p:cNvSpPr>
            <a:spLocks noGrp="1"/>
          </p:cNvSpPr>
          <p:nvPr>
            <p:ph type="title"/>
          </p:nvPr>
        </p:nvSpPr>
        <p:spPr/>
        <p:txBody>
          <a:bodyPr/>
          <a:lstStyle/>
          <a:p>
            <a:r>
              <a:rPr lang="en-US" sz="2800" dirty="0"/>
              <a:t>Tax Records</a:t>
            </a:r>
          </a:p>
        </p:txBody>
      </p:sp>
      <p:grpSp>
        <p:nvGrpSpPr>
          <p:cNvPr id="3" name="Group 2" descr="Tax Records page on the IOLA tool. The page shows the following sections: Recently filed tax return, Clean vehicle credit, Tax compliance report, and Transcripts.">
            <a:extLst>
              <a:ext uri="{FF2B5EF4-FFF2-40B4-BE49-F238E27FC236}">
                <a16:creationId xmlns:a16="http://schemas.microsoft.com/office/drawing/2014/main" id="{C927A6BF-5533-D556-7975-391EDD2913D1}"/>
              </a:ext>
            </a:extLst>
          </p:cNvPr>
          <p:cNvGrpSpPr/>
          <p:nvPr/>
        </p:nvGrpSpPr>
        <p:grpSpPr>
          <a:xfrm>
            <a:off x="1619251" y="992041"/>
            <a:ext cx="7377270" cy="5211064"/>
            <a:chOff x="2626407" y="324688"/>
            <a:chExt cx="7376811" cy="5153603"/>
          </a:xfrm>
        </p:grpSpPr>
        <p:sp>
          <p:nvSpPr>
            <p:cNvPr id="4" name="TextBox 3">
              <a:extLst>
                <a:ext uri="{FF2B5EF4-FFF2-40B4-BE49-F238E27FC236}">
                  <a16:creationId xmlns:a16="http://schemas.microsoft.com/office/drawing/2014/main" id="{ADCFAF99-EE95-29BF-13BC-FAC3AA1106BC}"/>
                </a:ext>
              </a:extLst>
            </p:cNvPr>
            <p:cNvSpPr txBox="1"/>
            <p:nvPr/>
          </p:nvSpPr>
          <p:spPr>
            <a:xfrm>
              <a:off x="2626407" y="2528015"/>
              <a:ext cx="2511215" cy="1293971"/>
            </a:xfrm>
            <a:prstGeom prst="roundRect">
              <a:avLst/>
            </a:prstGeom>
            <a:solidFill>
              <a:srgbClr val="E7F6F8"/>
            </a:solidFill>
            <a:ln>
              <a:solidFill>
                <a:srgbClr val="025DA3"/>
              </a:solidFill>
            </a:ln>
          </p:spPr>
          <p:txBody>
            <a:bodyPr wrap="square" lIns="91440" tIns="45720" rIns="91440" bIns="45720" rtlCol="0" anchor="t">
              <a:spAutoFit/>
            </a:bodyPr>
            <a:lstStyle/>
            <a:p>
              <a:pPr marL="571500" indent="-571500">
                <a:spcAft>
                  <a:spcPts val="300"/>
                </a:spcAft>
              </a:pPr>
              <a:r>
                <a:rPr lang="en-US" sz="1200" b="1">
                  <a:solidFill>
                    <a:srgbClr val="D31346"/>
                  </a:solidFill>
                  <a:latin typeface="+mn-lt"/>
                  <a:ea typeface="Open Sans"/>
                  <a:cs typeface="Times New Roman"/>
                </a:rPr>
                <a:t>Tax Records</a:t>
              </a:r>
              <a:endParaRPr lang="en-US" sz="1200">
                <a:solidFill>
                  <a:srgbClr val="D31346"/>
                </a:solidFill>
                <a:latin typeface="+mn-lt"/>
                <a:ea typeface="Open Sans"/>
                <a:cs typeface="Times New Roman"/>
              </a:endParaRPr>
            </a:p>
            <a:p>
              <a:pPr marL="171450" indent="-171450">
                <a:lnSpc>
                  <a:spcPct val="100000"/>
                </a:lnSpc>
                <a:spcBef>
                  <a:spcPts val="0"/>
                </a:spcBef>
                <a:spcAft>
                  <a:spcPts val="300"/>
                </a:spcAft>
                <a:buClr>
                  <a:schemeClr val="tx2"/>
                </a:buClr>
                <a:buFont typeface="Wingdings" panose="05000000000000000000" pitchFamily="2" charset="2"/>
                <a:buChar char="§"/>
                <a:defRPr/>
              </a:pPr>
              <a:r>
                <a:rPr lang="en-US" sz="1200" b="0">
                  <a:solidFill>
                    <a:schemeClr val="tx2">
                      <a:lumMod val="75000"/>
                    </a:schemeClr>
                  </a:solidFill>
                  <a:latin typeface="+mn-lt"/>
                  <a:ea typeface="Open Sans"/>
                  <a:cs typeface="Times New Roman"/>
                </a:rPr>
                <a:t>Recently filed tax return</a:t>
              </a:r>
              <a:endParaRPr lang="en-US" sz="1200">
                <a:solidFill>
                  <a:schemeClr val="tx2">
                    <a:lumMod val="75000"/>
                  </a:schemeClr>
                </a:solidFill>
                <a:ea typeface="Open Sans"/>
                <a:cs typeface="Times New Roman"/>
              </a:endParaRPr>
            </a:p>
            <a:p>
              <a:pPr marL="171450" indent="-171450">
                <a:lnSpc>
                  <a:spcPct val="100000"/>
                </a:lnSpc>
                <a:spcBef>
                  <a:spcPts val="0"/>
                </a:spcBef>
                <a:spcAft>
                  <a:spcPts val="300"/>
                </a:spcAft>
                <a:buClr>
                  <a:schemeClr val="tx2"/>
                </a:buClr>
                <a:buFont typeface="Wingdings" panose="05000000000000000000" pitchFamily="2" charset="2"/>
                <a:buChar char="§"/>
                <a:defRPr/>
              </a:pPr>
              <a:r>
                <a:rPr lang="en-US" sz="1200">
                  <a:solidFill>
                    <a:schemeClr val="tx2">
                      <a:lumMod val="75000"/>
                    </a:schemeClr>
                  </a:solidFill>
                  <a:ea typeface="Open Sans"/>
                  <a:cs typeface="Times New Roman"/>
                </a:rPr>
                <a:t>Clean vehicle credit</a:t>
              </a:r>
            </a:p>
            <a:p>
              <a:pPr marL="171450" indent="-171450">
                <a:lnSpc>
                  <a:spcPct val="100000"/>
                </a:lnSpc>
                <a:spcBef>
                  <a:spcPts val="0"/>
                </a:spcBef>
                <a:spcAft>
                  <a:spcPts val="300"/>
                </a:spcAft>
                <a:buClr>
                  <a:schemeClr val="tx2"/>
                </a:buClr>
                <a:buFont typeface="Wingdings" panose="05000000000000000000" pitchFamily="2" charset="2"/>
                <a:buChar char="§"/>
                <a:defRPr/>
              </a:pPr>
              <a:r>
                <a:rPr lang="en-US" sz="1200">
                  <a:solidFill>
                    <a:schemeClr val="tx2">
                      <a:lumMod val="75000"/>
                    </a:schemeClr>
                  </a:solidFill>
                  <a:ea typeface="Open Sans"/>
                  <a:cs typeface="Times New Roman"/>
                </a:rPr>
                <a:t>Tax compliance report</a:t>
              </a:r>
            </a:p>
            <a:p>
              <a:pPr marL="171450" indent="-171450">
                <a:lnSpc>
                  <a:spcPct val="100000"/>
                </a:lnSpc>
                <a:spcBef>
                  <a:spcPts val="0"/>
                </a:spcBef>
                <a:spcAft>
                  <a:spcPts val="300"/>
                </a:spcAft>
                <a:buClr>
                  <a:schemeClr val="tx2"/>
                </a:buClr>
                <a:buFont typeface="Wingdings" panose="05000000000000000000" pitchFamily="2" charset="2"/>
                <a:buChar char="§"/>
                <a:defRPr/>
              </a:pPr>
              <a:r>
                <a:rPr lang="en-US" sz="1200">
                  <a:solidFill>
                    <a:schemeClr val="tx2">
                      <a:lumMod val="75000"/>
                    </a:schemeClr>
                  </a:solidFill>
                  <a:ea typeface="Open Sans"/>
                  <a:cs typeface="Times New Roman"/>
                </a:rPr>
                <a:t>T</a:t>
              </a:r>
              <a:r>
                <a:rPr lang="en-US" sz="1200" b="0">
                  <a:solidFill>
                    <a:schemeClr val="tx2">
                      <a:lumMod val="75000"/>
                    </a:schemeClr>
                  </a:solidFill>
                  <a:latin typeface="+mn-lt"/>
                  <a:ea typeface="Open Sans"/>
                  <a:cs typeface="Times New Roman"/>
                </a:rPr>
                <a:t>ranscripts</a:t>
              </a:r>
              <a:endParaRPr lang="en-US" sz="1200">
                <a:solidFill>
                  <a:schemeClr val="tx2">
                    <a:lumMod val="75000"/>
                  </a:schemeClr>
                </a:solidFill>
                <a:cs typeface="Times New Roman"/>
              </a:endParaRPr>
            </a:p>
          </p:txBody>
        </p:sp>
        <p:pic>
          <p:nvPicPr>
            <p:cNvPr id="5" name="Picture 4" descr="Graphical user interface, text, application, email&#10;&#10;AI-generated content may be incorrect.">
              <a:extLst>
                <a:ext uri="{FF2B5EF4-FFF2-40B4-BE49-F238E27FC236}">
                  <a16:creationId xmlns:a16="http://schemas.microsoft.com/office/drawing/2014/main" id="{82966649-6577-EAE4-9B34-F65B375B13D4}"/>
                </a:ext>
              </a:extLst>
            </p:cNvPr>
            <p:cNvPicPr>
              <a:picLocks noChangeAspect="1"/>
            </p:cNvPicPr>
            <p:nvPr/>
          </p:nvPicPr>
          <p:blipFill>
            <a:blip r:embed="rId3"/>
            <a:stretch>
              <a:fillRect/>
            </a:stretch>
          </p:blipFill>
          <p:spPr>
            <a:xfrm>
              <a:off x="4749312" y="324688"/>
              <a:ext cx="5253906" cy="5153603"/>
            </a:xfrm>
            <a:prstGeom prst="rect">
              <a:avLst/>
            </a:prstGeom>
          </p:spPr>
        </p:pic>
      </p:grpSp>
      <p:sp>
        <p:nvSpPr>
          <p:cNvPr id="15" name="Footer Placeholder 22">
            <a:extLst>
              <a:ext uri="{FF2B5EF4-FFF2-40B4-BE49-F238E27FC236}">
                <a16:creationId xmlns:a16="http://schemas.microsoft.com/office/drawing/2014/main" id="{F56CC1E9-C548-5299-EF73-9E24ED00AC07}"/>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9</a:t>
            </a:r>
          </a:p>
        </p:txBody>
      </p:sp>
      <p:sp>
        <p:nvSpPr>
          <p:cNvPr id="9" name="Footer Placeholder 8">
            <a:extLst>
              <a:ext uri="{FF2B5EF4-FFF2-40B4-BE49-F238E27FC236}">
                <a16:creationId xmlns:a16="http://schemas.microsoft.com/office/drawing/2014/main" id="{1132EADA-C375-5AD1-7BC2-3F568076D5DF}"/>
              </a:ext>
            </a:extLst>
          </p:cNvPr>
          <p:cNvSpPr>
            <a:spLocks noGrp="1"/>
          </p:cNvSpPr>
          <p:nvPr>
            <p:ph type="ftr" sz="quarter" idx="11"/>
          </p:nvPr>
        </p:nvSpPr>
        <p:spPr/>
        <p:txBody>
          <a:bodyPr/>
          <a:lstStyle/>
          <a:p>
            <a:r>
              <a:rPr lang="en-US" sz="600" dirty="0"/>
              <a:t>Individual Online Account | Stakeholder Liaison</a:t>
            </a:r>
          </a:p>
        </p:txBody>
      </p:sp>
    </p:spTree>
    <p:extLst>
      <p:ext uri="{BB962C8B-B14F-4D97-AF65-F5344CB8AC3E}">
        <p14:creationId xmlns:p14="http://schemas.microsoft.com/office/powerpoint/2010/main" val="346003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190A0-8057-C6BC-EF09-FCC3FCB1E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3CCB4-A076-B411-9653-1240CB97BF74}"/>
              </a:ext>
            </a:extLst>
          </p:cNvPr>
          <p:cNvSpPr>
            <a:spLocks noGrp="1"/>
          </p:cNvSpPr>
          <p:nvPr>
            <p:ph type="title"/>
          </p:nvPr>
        </p:nvSpPr>
        <p:spPr/>
        <p:txBody>
          <a:bodyPr/>
          <a:lstStyle/>
          <a:p>
            <a:r>
              <a:rPr lang="en-US" sz="2800" dirty="0"/>
              <a:t>Audit Status</a:t>
            </a:r>
          </a:p>
        </p:txBody>
      </p:sp>
      <p:grpSp>
        <p:nvGrpSpPr>
          <p:cNvPr id="6" name="Group 5" descr="Audit Status option is highlighted by a red circle on the Audit Status page. On the Audit Status page, taxpayers can see the status of certain types of audits that are conducted via mail. &#10;">
            <a:extLst>
              <a:ext uri="{FF2B5EF4-FFF2-40B4-BE49-F238E27FC236}">
                <a16:creationId xmlns:a16="http://schemas.microsoft.com/office/drawing/2014/main" id="{713CC586-A126-8A7F-B4D4-9BB40096F945}"/>
              </a:ext>
            </a:extLst>
          </p:cNvPr>
          <p:cNvGrpSpPr/>
          <p:nvPr/>
        </p:nvGrpSpPr>
        <p:grpSpPr>
          <a:xfrm>
            <a:off x="1745264" y="1064969"/>
            <a:ext cx="9183164" cy="4961634"/>
            <a:chOff x="1917657" y="1123480"/>
            <a:chExt cx="9183164" cy="4874227"/>
          </a:xfrm>
        </p:grpSpPr>
        <p:sp>
          <p:nvSpPr>
            <p:cNvPr id="7" name="TextBox 6">
              <a:extLst>
                <a:ext uri="{FF2B5EF4-FFF2-40B4-BE49-F238E27FC236}">
                  <a16:creationId xmlns:a16="http://schemas.microsoft.com/office/drawing/2014/main" id="{127DDC02-A052-1768-DBAE-C7D7E337E6B0}"/>
                </a:ext>
              </a:extLst>
            </p:cNvPr>
            <p:cNvSpPr txBox="1"/>
            <p:nvPr/>
          </p:nvSpPr>
          <p:spPr>
            <a:xfrm>
              <a:off x="8090528" y="2862652"/>
              <a:ext cx="3010293" cy="1208842"/>
            </a:xfrm>
            <a:prstGeom prst="roundRect">
              <a:avLst/>
            </a:prstGeom>
            <a:solidFill>
              <a:srgbClr val="E7F6F8"/>
            </a:solidFill>
            <a:ln>
              <a:solidFill>
                <a:srgbClr val="025DA3"/>
              </a:solidFill>
            </a:ln>
          </p:spPr>
          <p:txBody>
            <a:bodyPr wrap="square" lIns="91440" tIns="45720" rIns="91440" bIns="45720" rtlCol="0" anchor="t">
              <a:spAutoFit/>
            </a:bodyPr>
            <a:lstStyle/>
            <a:p>
              <a:pPr marL="571500" indent="-342900">
                <a:spcAft>
                  <a:spcPts val="300"/>
                </a:spcAft>
              </a:pPr>
              <a:r>
                <a:rPr lang="en-US" sz="1200" b="1">
                  <a:solidFill>
                    <a:srgbClr val="D31346"/>
                  </a:solidFill>
                  <a:ea typeface="Open Sans"/>
                  <a:cs typeface="Times New Roman"/>
                </a:rPr>
                <a:t>Audit Status</a:t>
              </a:r>
              <a:endParaRPr lang="en-US" sz="1200" b="1">
                <a:solidFill>
                  <a:srgbClr val="D31346"/>
                </a:solidFill>
                <a:latin typeface="+mn-lt"/>
                <a:ea typeface="Open Sans" panose="020B0606030504020204" pitchFamily="34" charset="0"/>
                <a:cs typeface="Times New Roman" panose="02020603050405020304" pitchFamily="18" charset="0"/>
              </a:endParaRPr>
            </a:p>
            <a:p>
              <a:pPr marL="404495" indent="-171450">
                <a:spcAft>
                  <a:spcPts val="300"/>
                </a:spcAft>
                <a:buFont typeface="Wingdings" panose="05000000000000000000" pitchFamily="2" charset="2"/>
                <a:buChar char="§"/>
                <a:defRPr/>
              </a:pPr>
              <a:r>
                <a:rPr lang="en-US" sz="1200">
                  <a:solidFill>
                    <a:schemeClr val="tx2">
                      <a:lumMod val="75000"/>
                    </a:schemeClr>
                  </a:solidFill>
                  <a:ea typeface="Open Sans"/>
                  <a:cs typeface="Arial"/>
                </a:rPr>
                <a:t>View latest status on certain types of audits conducted by mail.</a:t>
              </a:r>
            </a:p>
            <a:p>
              <a:pPr marL="404495" indent="-171450">
                <a:spcAft>
                  <a:spcPts val="300"/>
                </a:spcAft>
                <a:buFont typeface="Wingdings" panose="05000000000000000000" pitchFamily="2" charset="2"/>
                <a:buChar char="§"/>
                <a:defRPr/>
              </a:pPr>
              <a:r>
                <a:rPr lang="en-US" sz="1200">
                  <a:solidFill>
                    <a:schemeClr val="tx2">
                      <a:lumMod val="75000"/>
                    </a:schemeClr>
                  </a:solidFill>
                  <a:ea typeface="Open Sans"/>
                  <a:cs typeface="Arial"/>
                </a:rPr>
                <a:t>Includes status for open and closed audits.</a:t>
              </a:r>
            </a:p>
          </p:txBody>
        </p:sp>
        <p:pic>
          <p:nvPicPr>
            <p:cNvPr id="8" name="Picture 7">
              <a:extLst>
                <a:ext uri="{FF2B5EF4-FFF2-40B4-BE49-F238E27FC236}">
                  <a16:creationId xmlns:a16="http://schemas.microsoft.com/office/drawing/2014/main" id="{E3A0DE91-A969-62B3-26BD-4C5F687B599D}"/>
                </a:ext>
              </a:extLst>
            </p:cNvPr>
            <p:cNvPicPr>
              <a:picLocks noChangeAspect="1"/>
            </p:cNvPicPr>
            <p:nvPr/>
          </p:nvPicPr>
          <p:blipFill>
            <a:blip r:embed="rId3"/>
            <a:stretch>
              <a:fillRect/>
            </a:stretch>
          </p:blipFill>
          <p:spPr>
            <a:xfrm>
              <a:off x="1917657" y="1123480"/>
              <a:ext cx="6390653" cy="4874227"/>
            </a:xfrm>
            <a:prstGeom prst="rect">
              <a:avLst/>
            </a:prstGeom>
            <a:ln>
              <a:solidFill>
                <a:schemeClr val="tx1"/>
              </a:solidFill>
            </a:ln>
            <a:effectLst>
              <a:outerShdw blurRad="50800" dist="38100" dir="2700000" algn="tl" rotWithShape="0">
                <a:prstClr val="black">
                  <a:alpha val="40000"/>
                </a:prstClr>
              </a:outerShdw>
            </a:effectLst>
          </p:spPr>
        </p:pic>
      </p:grpSp>
      <p:sp>
        <p:nvSpPr>
          <p:cNvPr id="10" name="Rectangle: Rounded Corners 9" descr="Audit Status text highlighted by red circle.">
            <a:extLst>
              <a:ext uri="{FF2B5EF4-FFF2-40B4-BE49-F238E27FC236}">
                <a16:creationId xmlns:a16="http://schemas.microsoft.com/office/drawing/2014/main" id="{36587903-A9B8-DCA7-B509-922C1AD86FC2}"/>
              </a:ext>
              <a:ext uri="{C183D7F6-B498-43B3-948B-1728B52AA6E4}">
                <adec:decorative xmlns:adec="http://schemas.microsoft.com/office/drawing/2017/decorative" val="0"/>
              </a:ext>
            </a:extLst>
          </p:cNvPr>
          <p:cNvSpPr/>
          <p:nvPr/>
        </p:nvSpPr>
        <p:spPr>
          <a:xfrm>
            <a:off x="4264612" y="1460882"/>
            <a:ext cx="1077590" cy="252579"/>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nformation Return Documents, Tax Records, Audit Status, Refund Status, and Amender Return Status box.">
            <a:extLst>
              <a:ext uri="{FF2B5EF4-FFF2-40B4-BE49-F238E27FC236}">
                <a16:creationId xmlns:a16="http://schemas.microsoft.com/office/drawing/2014/main" id="{EC508224-2F0C-0BBE-98D0-97EF7AC02D5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178237" y="1822427"/>
            <a:ext cx="3995954" cy="491523"/>
          </a:xfrm>
          <a:prstGeom prst="rect">
            <a:avLst/>
          </a:prstGeom>
          <a:ln w="38100" cap="rnd">
            <a:noFill/>
            <a:bevel/>
          </a:ln>
        </p:spPr>
      </p:pic>
      <p:sp>
        <p:nvSpPr>
          <p:cNvPr id="12" name="Oval 11" descr="Audit Status option highlighted on Audit Status page.">
            <a:extLst>
              <a:ext uri="{FF2B5EF4-FFF2-40B4-BE49-F238E27FC236}">
                <a16:creationId xmlns:a16="http://schemas.microsoft.com/office/drawing/2014/main" id="{725660FC-65F5-4A3F-0E24-74B34FB5FB79}"/>
              </a:ext>
              <a:ext uri="{C183D7F6-B498-43B3-948B-1728B52AA6E4}">
                <adec:decorative xmlns:adec="http://schemas.microsoft.com/office/drawing/2017/decorative" val="0"/>
              </a:ext>
            </a:extLst>
          </p:cNvPr>
          <p:cNvSpPr/>
          <p:nvPr/>
        </p:nvSpPr>
        <p:spPr>
          <a:xfrm>
            <a:off x="4316300" y="1719794"/>
            <a:ext cx="821814" cy="514347"/>
          </a:xfrm>
          <a:prstGeom prst="ellipse">
            <a:avLst/>
          </a:prstGeom>
          <a:noFill/>
          <a:ln w="38100">
            <a:solidFill>
              <a:srgbClr val="D31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AA5E937D-D326-DF2E-72E6-174C25861B1E}"/>
              </a:ext>
            </a:extLst>
          </p:cNvPr>
          <p:cNvSpPr>
            <a:spLocks noGrp="1"/>
          </p:cNvSpPr>
          <p:nvPr>
            <p:ph type="ftr" sz="quarter" idx="11"/>
          </p:nvPr>
        </p:nvSpPr>
        <p:spPr/>
        <p:txBody>
          <a:bodyPr/>
          <a:lstStyle/>
          <a:p>
            <a:r>
              <a:rPr lang="en-US" sz="600" dirty="0"/>
              <a:t>Individual Online Account | Stakeholder Liaison</a:t>
            </a:r>
          </a:p>
        </p:txBody>
      </p:sp>
      <p:sp>
        <p:nvSpPr>
          <p:cNvPr id="15" name="Footer Placeholder 22">
            <a:extLst>
              <a:ext uri="{FF2B5EF4-FFF2-40B4-BE49-F238E27FC236}">
                <a16:creationId xmlns:a16="http://schemas.microsoft.com/office/drawing/2014/main" id="{114358C8-797A-674D-A2D6-F726C108F8EA}"/>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10</a:t>
            </a:r>
          </a:p>
        </p:txBody>
      </p:sp>
    </p:spTree>
    <p:extLst>
      <p:ext uri="{BB962C8B-B14F-4D97-AF65-F5344CB8AC3E}">
        <p14:creationId xmlns:p14="http://schemas.microsoft.com/office/powerpoint/2010/main" val="166336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80F50-C7C7-9AD1-BBD5-1874A684D60D}"/>
              </a:ext>
            </a:extLst>
          </p:cNvPr>
          <p:cNvSpPr>
            <a:spLocks noGrp="1"/>
          </p:cNvSpPr>
          <p:nvPr>
            <p:ph type="title"/>
          </p:nvPr>
        </p:nvSpPr>
        <p:spPr/>
        <p:txBody>
          <a:bodyPr/>
          <a:lstStyle/>
          <a:p>
            <a:r>
              <a:rPr lang="en-US" dirty="0"/>
              <a:t>Email Phishing Scams</a:t>
            </a:r>
          </a:p>
        </p:txBody>
      </p:sp>
      <p:sp>
        <p:nvSpPr>
          <p:cNvPr id="6" name="Slide Number Placeholder 4">
            <a:extLst>
              <a:ext uri="{FF2B5EF4-FFF2-40B4-BE49-F238E27FC236}">
                <a16:creationId xmlns:a16="http://schemas.microsoft.com/office/drawing/2014/main" id="{E513FEE0-4EE0-C6CC-D026-A0F49EA3BE74}"/>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8" name="Picture 7" descr="Twin girls, one crossing her arms and the other with her hands open, palms up. Text: An IRS look-alike may be an IRS impersonator. IRS logo.">
            <a:extLst>
              <a:ext uri="{FF2B5EF4-FFF2-40B4-BE49-F238E27FC236}">
                <a16:creationId xmlns:a16="http://schemas.microsoft.com/office/drawing/2014/main" id="{2F628B10-5F5C-792D-6332-F0EDF820C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42987"/>
            <a:ext cx="438912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83251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80AD-DB7A-D823-85C1-FC1D1D2BD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82995-E1F4-71F9-E354-B96B54E3E4C8}"/>
              </a:ext>
            </a:extLst>
          </p:cNvPr>
          <p:cNvSpPr>
            <a:spLocks noGrp="1"/>
          </p:cNvSpPr>
          <p:nvPr>
            <p:ph type="title"/>
          </p:nvPr>
        </p:nvSpPr>
        <p:spPr/>
        <p:txBody>
          <a:bodyPr/>
          <a:lstStyle/>
          <a:p>
            <a:r>
              <a:rPr lang="en-US" sz="2800" dirty="0"/>
              <a:t>Refund Status</a:t>
            </a:r>
          </a:p>
        </p:txBody>
      </p:sp>
      <p:grpSp>
        <p:nvGrpSpPr>
          <p:cNvPr id="3" name="Group 2" descr="Refund Status page in IOLA tool. On the Refund Status page, taxpayers are able to view their refund amounts and status for the latest three tax years.&#10;">
            <a:extLst>
              <a:ext uri="{FF2B5EF4-FFF2-40B4-BE49-F238E27FC236}">
                <a16:creationId xmlns:a16="http://schemas.microsoft.com/office/drawing/2014/main" id="{A9A86694-6B0C-834D-6C5E-235BF4A998CA}"/>
              </a:ext>
            </a:extLst>
          </p:cNvPr>
          <p:cNvGrpSpPr/>
          <p:nvPr/>
        </p:nvGrpSpPr>
        <p:grpSpPr>
          <a:xfrm>
            <a:off x="557023" y="1181194"/>
            <a:ext cx="11025377" cy="4638359"/>
            <a:chOff x="308726" y="1192079"/>
            <a:chExt cx="11025377" cy="4638359"/>
          </a:xfrm>
        </p:grpSpPr>
        <p:sp>
          <p:nvSpPr>
            <p:cNvPr id="4" name="TextBox 3">
              <a:extLst>
                <a:ext uri="{FF2B5EF4-FFF2-40B4-BE49-F238E27FC236}">
                  <a16:creationId xmlns:a16="http://schemas.microsoft.com/office/drawing/2014/main" id="{E44411E9-5B9A-9A83-B705-7D461AB2A3B4}"/>
                </a:ext>
              </a:extLst>
            </p:cNvPr>
            <p:cNvSpPr txBox="1"/>
            <p:nvPr/>
          </p:nvSpPr>
          <p:spPr>
            <a:xfrm>
              <a:off x="7961498" y="1289007"/>
              <a:ext cx="2575651" cy="757654"/>
            </a:xfrm>
            <a:prstGeom prst="roundRect">
              <a:avLst/>
            </a:prstGeom>
            <a:solidFill>
              <a:srgbClr val="E7F6F8"/>
            </a:solidFill>
            <a:ln>
              <a:solidFill>
                <a:srgbClr val="025DA3"/>
              </a:solidFill>
            </a:ln>
          </p:spPr>
          <p:txBody>
            <a:bodyPr wrap="square" lIns="91440" tIns="45720" rIns="91440" bIns="45720" rtlCol="0" anchor="t">
              <a:spAutoFit/>
            </a:bodyPr>
            <a:lstStyle/>
            <a:p>
              <a:pPr marL="571500" indent="-342900">
                <a:spcAft>
                  <a:spcPts val="300"/>
                </a:spcAft>
              </a:pPr>
              <a:r>
                <a:rPr lang="en-US" sz="1200" b="1">
                  <a:solidFill>
                    <a:srgbClr val="D31346"/>
                  </a:solidFill>
                  <a:cs typeface="Times New Roman"/>
                </a:rPr>
                <a:t>How It Works</a:t>
              </a:r>
              <a:endParaRPr lang="en-US" sz="1200">
                <a:solidFill>
                  <a:srgbClr val="D31346"/>
                </a:solidFill>
                <a:cs typeface="Times New Roman" panose="02020603050405020304" pitchFamily="18" charset="0"/>
              </a:endParaRPr>
            </a:p>
            <a:p>
              <a:pPr marL="228600">
                <a:spcAft>
                  <a:spcPts val="300"/>
                </a:spcAft>
              </a:pPr>
              <a:r>
                <a:rPr lang="en-US" sz="1200">
                  <a:solidFill>
                    <a:schemeClr val="tx2">
                      <a:lumMod val="75000"/>
                    </a:schemeClr>
                  </a:solidFill>
                  <a:cs typeface="Times New Roman"/>
                </a:rPr>
                <a:t>View up-to-date refund status for the latest three tax years.</a:t>
              </a:r>
              <a:endParaRPr lang="en-US" sz="1200">
                <a:solidFill>
                  <a:schemeClr val="tx2">
                    <a:lumMod val="75000"/>
                  </a:schemeClr>
                </a:solidFill>
                <a:cs typeface="Times New Roman" panose="02020603050405020304" pitchFamily="18" charset="0"/>
              </a:endParaRPr>
            </a:p>
          </p:txBody>
        </p:sp>
        <p:pic>
          <p:nvPicPr>
            <p:cNvPr id="5" name="Picture 4">
              <a:extLst>
                <a:ext uri="{FF2B5EF4-FFF2-40B4-BE49-F238E27FC236}">
                  <a16:creationId xmlns:a16="http://schemas.microsoft.com/office/drawing/2014/main" id="{6C2715D1-BC4C-25CE-BEC0-87E84605C69D}"/>
                </a:ext>
              </a:extLst>
            </p:cNvPr>
            <p:cNvPicPr>
              <a:picLocks noChangeAspect="1"/>
            </p:cNvPicPr>
            <p:nvPr/>
          </p:nvPicPr>
          <p:blipFill>
            <a:blip r:embed="rId3"/>
            <a:stretch>
              <a:fillRect/>
            </a:stretch>
          </p:blipFill>
          <p:spPr>
            <a:xfrm>
              <a:off x="308726" y="1192079"/>
              <a:ext cx="7886169" cy="3977077"/>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id="{6F9B89E8-EF23-CC36-7C00-7BD519A994BE}"/>
                </a:ext>
              </a:extLst>
            </p:cNvPr>
            <p:cNvSpPr/>
            <p:nvPr/>
          </p:nvSpPr>
          <p:spPr>
            <a:xfrm>
              <a:off x="3384416" y="1656604"/>
              <a:ext cx="1288264" cy="300054"/>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D90D099-764F-67FA-D659-17C0EE9950BB}"/>
                </a:ext>
              </a:extLst>
            </p:cNvPr>
            <p:cNvSpPr/>
            <p:nvPr/>
          </p:nvSpPr>
          <p:spPr>
            <a:xfrm>
              <a:off x="383010" y="4583480"/>
              <a:ext cx="686838" cy="457200"/>
            </a:xfrm>
            <a:prstGeom prst="ellipse">
              <a:avLst/>
            </a:prstGeom>
            <a:noFill/>
            <a:ln w="38100">
              <a:solidFill>
                <a:srgbClr val="D313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5" name="Group 14">
              <a:extLst>
                <a:ext uri="{FF2B5EF4-FFF2-40B4-BE49-F238E27FC236}">
                  <a16:creationId xmlns:a16="http://schemas.microsoft.com/office/drawing/2014/main" id="{F21F27CF-9246-BC24-86BC-318EE19A6CED}"/>
                </a:ext>
              </a:extLst>
            </p:cNvPr>
            <p:cNvGrpSpPr/>
            <p:nvPr/>
          </p:nvGrpSpPr>
          <p:grpSpPr>
            <a:xfrm>
              <a:off x="2419952" y="2045920"/>
              <a:ext cx="4302319" cy="554466"/>
              <a:chOff x="2342130" y="1793731"/>
              <a:chExt cx="4114294" cy="504986"/>
            </a:xfrm>
          </p:grpSpPr>
          <p:pic>
            <p:nvPicPr>
              <p:cNvPr id="19" name="Picture 18">
                <a:extLst>
                  <a:ext uri="{FF2B5EF4-FFF2-40B4-BE49-F238E27FC236}">
                    <a16:creationId xmlns:a16="http://schemas.microsoft.com/office/drawing/2014/main" id="{2EB5144B-8394-BB59-9D78-5FA4EB66AEDB}"/>
                  </a:ext>
                </a:extLst>
              </p:cNvPr>
              <p:cNvPicPr>
                <a:picLocks noChangeAspect="1"/>
              </p:cNvPicPr>
              <p:nvPr/>
            </p:nvPicPr>
            <p:blipFill>
              <a:blip r:embed="rId4"/>
              <a:stretch>
                <a:fillRect/>
              </a:stretch>
            </p:blipFill>
            <p:spPr>
              <a:xfrm>
                <a:off x="2460470" y="1835653"/>
                <a:ext cx="3995954" cy="424152"/>
              </a:xfrm>
              <a:prstGeom prst="rect">
                <a:avLst/>
              </a:prstGeom>
              <a:ln>
                <a:noFill/>
              </a:ln>
            </p:spPr>
          </p:pic>
          <p:sp>
            <p:nvSpPr>
              <p:cNvPr id="20" name="Rectangle: Rounded Corners 19">
                <a:extLst>
                  <a:ext uri="{FF2B5EF4-FFF2-40B4-BE49-F238E27FC236}">
                    <a16:creationId xmlns:a16="http://schemas.microsoft.com/office/drawing/2014/main" id="{EEFD3854-08A4-9FAE-D991-014238453901}"/>
                  </a:ext>
                </a:extLst>
              </p:cNvPr>
              <p:cNvSpPr/>
              <p:nvPr/>
            </p:nvSpPr>
            <p:spPr>
              <a:xfrm>
                <a:off x="2342130" y="1793731"/>
                <a:ext cx="4114294" cy="504986"/>
              </a:xfrm>
              <a:prstGeom prst="round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8DCEE6C1-B8E8-3D82-4635-078577EEA4B4}"/>
                </a:ext>
              </a:extLst>
            </p:cNvPr>
            <p:cNvPicPr>
              <a:picLocks noChangeAspect="1"/>
            </p:cNvPicPr>
            <p:nvPr/>
          </p:nvPicPr>
          <p:blipFill rotWithShape="1">
            <a:blip r:embed="rId5"/>
            <a:srcRect t="2545"/>
            <a:stretch/>
          </p:blipFill>
          <p:spPr>
            <a:xfrm>
              <a:off x="5973761" y="2019582"/>
              <a:ext cx="5360342" cy="3810856"/>
            </a:xfrm>
            <a:prstGeom prst="rect">
              <a:avLst/>
            </a:prstGeom>
            <a:ln>
              <a:solidFill>
                <a:schemeClr val="tx1"/>
              </a:solidFill>
            </a:ln>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67498721-65C2-8807-F1A8-745DA999ED4B}"/>
                </a:ext>
              </a:extLst>
            </p:cNvPr>
            <p:cNvSpPr/>
            <p:nvPr/>
          </p:nvSpPr>
          <p:spPr>
            <a:xfrm>
              <a:off x="4729119" y="1978842"/>
              <a:ext cx="1013514" cy="504986"/>
            </a:xfrm>
            <a:prstGeom prst="ellipse">
              <a:avLst/>
            </a:prstGeom>
            <a:noFill/>
            <a:ln w="38100">
              <a:solidFill>
                <a:srgbClr val="D31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51DE0B1-C2B4-D70E-8C87-FE9D8F6E57E1}"/>
                </a:ext>
              </a:extLst>
            </p:cNvPr>
            <p:cNvCxnSpPr>
              <a:cxnSpLocks/>
              <a:stCxn id="14" idx="6"/>
            </p:cNvCxnSpPr>
            <p:nvPr/>
          </p:nvCxnSpPr>
          <p:spPr>
            <a:xfrm flipV="1">
              <a:off x="1069848" y="4802184"/>
              <a:ext cx="4959695" cy="9896"/>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Footer Placeholder 22">
            <a:extLst>
              <a:ext uri="{FF2B5EF4-FFF2-40B4-BE49-F238E27FC236}">
                <a16:creationId xmlns:a16="http://schemas.microsoft.com/office/drawing/2014/main" id="{80679444-62B0-0481-99E6-472EC8A08248}"/>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11</a:t>
            </a:r>
          </a:p>
        </p:txBody>
      </p:sp>
      <p:sp>
        <p:nvSpPr>
          <p:cNvPr id="9" name="Footer Placeholder 8">
            <a:extLst>
              <a:ext uri="{FF2B5EF4-FFF2-40B4-BE49-F238E27FC236}">
                <a16:creationId xmlns:a16="http://schemas.microsoft.com/office/drawing/2014/main" id="{85EDBC00-80B1-0D56-0C87-788B1E09B602}"/>
              </a:ext>
            </a:extLst>
          </p:cNvPr>
          <p:cNvSpPr>
            <a:spLocks noGrp="1"/>
          </p:cNvSpPr>
          <p:nvPr>
            <p:ph type="ftr" sz="quarter" idx="11"/>
          </p:nvPr>
        </p:nvSpPr>
        <p:spPr/>
        <p:txBody>
          <a:bodyPr/>
          <a:lstStyle/>
          <a:p>
            <a:r>
              <a:rPr lang="en-US" sz="600" dirty="0"/>
              <a:t>Individual Online Account | Stakeholder Liaison</a:t>
            </a:r>
          </a:p>
        </p:txBody>
      </p:sp>
    </p:spTree>
    <p:extLst>
      <p:ext uri="{BB962C8B-B14F-4D97-AF65-F5344CB8AC3E}">
        <p14:creationId xmlns:p14="http://schemas.microsoft.com/office/powerpoint/2010/main" val="2555189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385E4-A56D-CCC1-BC36-7E9D6A4C3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981CC-2207-7BFF-F401-7D590B492AAB}"/>
              </a:ext>
            </a:extLst>
          </p:cNvPr>
          <p:cNvSpPr>
            <a:spLocks noGrp="1"/>
          </p:cNvSpPr>
          <p:nvPr>
            <p:ph type="title"/>
          </p:nvPr>
        </p:nvSpPr>
        <p:spPr/>
        <p:txBody>
          <a:bodyPr/>
          <a:lstStyle/>
          <a:p>
            <a:r>
              <a:rPr lang="en-US" sz="2800" dirty="0"/>
              <a:t>Information Return Documents</a:t>
            </a:r>
          </a:p>
        </p:txBody>
      </p:sp>
      <p:pic>
        <p:nvPicPr>
          <p:cNvPr id="6" name="Picture 5" descr="Information Return Documents page. Highligted is the Records and Status option as well as Notice 1099-B.">
            <a:extLst>
              <a:ext uri="{FF2B5EF4-FFF2-40B4-BE49-F238E27FC236}">
                <a16:creationId xmlns:a16="http://schemas.microsoft.com/office/drawing/2014/main" id="{73694131-796B-6CA7-636D-3C905FBEE6D3}"/>
              </a:ext>
            </a:extLst>
          </p:cNvPr>
          <p:cNvPicPr>
            <a:picLocks noChangeAspect="1"/>
          </p:cNvPicPr>
          <p:nvPr/>
        </p:nvPicPr>
        <p:blipFill>
          <a:blip r:embed="rId3"/>
          <a:stretch>
            <a:fillRect/>
          </a:stretch>
        </p:blipFill>
        <p:spPr>
          <a:xfrm>
            <a:off x="483016" y="1149145"/>
            <a:ext cx="6327060" cy="4776858"/>
          </a:xfrm>
          <a:prstGeom prst="rect">
            <a:avLst/>
          </a:prstGeom>
          <a:ln>
            <a:solidFill>
              <a:schemeClr val="tx1"/>
            </a:solidFill>
          </a:ln>
        </p:spPr>
      </p:pic>
      <p:sp>
        <p:nvSpPr>
          <p:cNvPr id="10" name="Rectangle: Rounded Corners 9" descr="Records and Status text highlighted in yellow box.">
            <a:extLst>
              <a:ext uri="{FF2B5EF4-FFF2-40B4-BE49-F238E27FC236}">
                <a16:creationId xmlns:a16="http://schemas.microsoft.com/office/drawing/2014/main" id="{A789C72B-3A0D-9F8F-8F5D-113A776A5314}"/>
              </a:ext>
              <a:ext uri="{C183D7F6-B498-43B3-948B-1728B52AA6E4}">
                <adec:decorative xmlns:adec="http://schemas.microsoft.com/office/drawing/2017/decorative" val="0"/>
              </a:ext>
            </a:extLst>
          </p:cNvPr>
          <p:cNvSpPr/>
          <p:nvPr/>
        </p:nvSpPr>
        <p:spPr>
          <a:xfrm>
            <a:off x="2826721" y="1662772"/>
            <a:ext cx="999458" cy="239956"/>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descr="Information Return Documents option is highlighted.">
            <a:extLst>
              <a:ext uri="{FF2B5EF4-FFF2-40B4-BE49-F238E27FC236}">
                <a16:creationId xmlns:a16="http://schemas.microsoft.com/office/drawing/2014/main" id="{F47BEE98-496E-240C-6C02-311F69ABCCA0}"/>
              </a:ext>
            </a:extLst>
          </p:cNvPr>
          <p:cNvGrpSpPr/>
          <p:nvPr/>
        </p:nvGrpSpPr>
        <p:grpSpPr>
          <a:xfrm>
            <a:off x="3635478" y="1902728"/>
            <a:ext cx="4155051" cy="587259"/>
            <a:chOff x="2301373" y="1758908"/>
            <a:chExt cx="4155051" cy="587259"/>
          </a:xfrm>
        </p:grpSpPr>
        <p:pic>
          <p:nvPicPr>
            <p:cNvPr id="12" name="Picture 11">
              <a:extLst>
                <a:ext uri="{FF2B5EF4-FFF2-40B4-BE49-F238E27FC236}">
                  <a16:creationId xmlns:a16="http://schemas.microsoft.com/office/drawing/2014/main" id="{81391922-A652-0C91-C624-8580A1D262B1}"/>
                </a:ext>
              </a:extLst>
            </p:cNvPr>
            <p:cNvPicPr>
              <a:picLocks noChangeAspect="1"/>
            </p:cNvPicPr>
            <p:nvPr/>
          </p:nvPicPr>
          <p:blipFill>
            <a:blip r:embed="rId4"/>
            <a:stretch>
              <a:fillRect/>
            </a:stretch>
          </p:blipFill>
          <p:spPr>
            <a:xfrm>
              <a:off x="2460470" y="1835653"/>
              <a:ext cx="3995954" cy="424152"/>
            </a:xfrm>
            <a:prstGeom prst="rect">
              <a:avLst/>
            </a:prstGeom>
          </p:spPr>
        </p:pic>
        <p:sp>
          <p:nvSpPr>
            <p:cNvPr id="21" name="Oval 20">
              <a:extLst>
                <a:ext uri="{FF2B5EF4-FFF2-40B4-BE49-F238E27FC236}">
                  <a16:creationId xmlns:a16="http://schemas.microsoft.com/office/drawing/2014/main" id="{F8DA2A69-D583-B745-0D80-8E6DF55112CA}"/>
                </a:ext>
              </a:extLst>
            </p:cNvPr>
            <p:cNvSpPr/>
            <p:nvPr/>
          </p:nvSpPr>
          <p:spPr>
            <a:xfrm>
              <a:off x="2301373" y="1758908"/>
              <a:ext cx="700548" cy="587259"/>
            </a:xfrm>
            <a:prstGeom prst="ellipse">
              <a:avLst/>
            </a:prstGeom>
            <a:noFill/>
            <a:ln w="38100">
              <a:solidFill>
                <a:srgbClr val="D31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Disclaimer Notice page in the IOLA tool.">
            <a:extLst>
              <a:ext uri="{FF2B5EF4-FFF2-40B4-BE49-F238E27FC236}">
                <a16:creationId xmlns:a16="http://schemas.microsoft.com/office/drawing/2014/main" id="{CC06B015-569F-35B4-7141-C7DF90F320E1}"/>
              </a:ext>
            </a:extLst>
          </p:cNvPr>
          <p:cNvPicPr>
            <a:picLocks noChangeAspect="1"/>
          </p:cNvPicPr>
          <p:nvPr/>
        </p:nvPicPr>
        <p:blipFill>
          <a:blip r:embed="rId5"/>
          <a:stretch>
            <a:fillRect/>
          </a:stretch>
        </p:blipFill>
        <p:spPr>
          <a:xfrm>
            <a:off x="4398655" y="1269144"/>
            <a:ext cx="7240895" cy="5111219"/>
          </a:xfrm>
          <a:prstGeom prst="rect">
            <a:avLst/>
          </a:prstGeom>
          <a:ln>
            <a:solidFill>
              <a:schemeClr val="tx1"/>
            </a:solidFill>
          </a:ln>
          <a:effectLst>
            <a:softEdge rad="0"/>
          </a:effectLst>
        </p:spPr>
      </p:pic>
      <p:sp>
        <p:nvSpPr>
          <p:cNvPr id="8" name="Content Placeholder 7">
            <a:extLst>
              <a:ext uri="{FF2B5EF4-FFF2-40B4-BE49-F238E27FC236}">
                <a16:creationId xmlns:a16="http://schemas.microsoft.com/office/drawing/2014/main" id="{5825D2E5-82D6-B135-76EA-DFA76CFE4D8E}"/>
              </a:ext>
            </a:extLst>
          </p:cNvPr>
          <p:cNvSpPr txBox="1">
            <a:spLocks/>
          </p:cNvSpPr>
          <p:nvPr/>
        </p:nvSpPr>
        <p:spPr>
          <a:xfrm>
            <a:off x="8911357" y="991490"/>
            <a:ext cx="2956849" cy="1329435"/>
          </a:xfrm>
          <a:prstGeom prst="roundRect">
            <a:avLst/>
          </a:prstGeom>
          <a:solidFill>
            <a:srgbClr val="E7F6F8"/>
          </a:solidFill>
          <a:ln>
            <a:solidFill>
              <a:srgbClr val="025DA3"/>
            </a:solidFill>
          </a:ln>
        </p:spPr>
        <p:txBody>
          <a:bodyPr vert="horz" wrap="square" lIns="182880" tIns="91440" rIns="182880" bIns="91440" numCol="1" rtlCol="0" anchor="ctr">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B21941"/>
              </a:buClr>
              <a:defRPr/>
            </a:pPr>
            <a:r>
              <a:rPr lang="en-US" sz="1200" dirty="0">
                <a:solidFill>
                  <a:srgbClr val="D31346"/>
                </a:solidFill>
                <a:latin typeface="+mn-lt"/>
                <a:ea typeface="Open Sans"/>
                <a:cs typeface="Times New Roman"/>
              </a:rPr>
              <a:t>How It Works</a:t>
            </a:r>
          </a:p>
          <a:p>
            <a:pPr marL="177800" indent="-171450">
              <a:lnSpc>
                <a:spcPct val="100000"/>
              </a:lnSpc>
              <a:spcBef>
                <a:spcPts val="0"/>
              </a:spcBef>
              <a:spcAft>
                <a:spcPts val="300"/>
              </a:spcAft>
              <a:buClr>
                <a:srgbClr val="002D62"/>
              </a:buClr>
              <a:buFont typeface="Wingdings" panose="05000000000000000000" pitchFamily="2" charset="2"/>
              <a:buChar char="§"/>
              <a:defRPr/>
            </a:pPr>
            <a:r>
              <a:rPr lang="en-US" sz="1200" b="0" dirty="0">
                <a:solidFill>
                  <a:schemeClr val="tx2">
                    <a:lumMod val="75000"/>
                  </a:schemeClr>
                </a:solidFill>
                <a:latin typeface="+mn-lt"/>
                <a:ea typeface="Open Sans"/>
                <a:cs typeface="Times New Roman"/>
              </a:rPr>
              <a:t>View information return documents for current and preceding tax years.</a:t>
            </a:r>
          </a:p>
          <a:p>
            <a:pPr marL="177800" indent="-171450">
              <a:lnSpc>
                <a:spcPct val="100000"/>
              </a:lnSpc>
              <a:spcBef>
                <a:spcPts val="0"/>
              </a:spcBef>
              <a:spcAft>
                <a:spcPts val="300"/>
              </a:spcAft>
              <a:buClr>
                <a:srgbClr val="002D62"/>
              </a:buClr>
              <a:buFont typeface="Wingdings" panose="05000000000000000000" pitchFamily="2" charset="2"/>
              <a:buChar char="§"/>
              <a:defRPr/>
            </a:pPr>
            <a:r>
              <a:rPr lang="en-US" sz="1200" b="0" dirty="0">
                <a:solidFill>
                  <a:schemeClr val="tx2">
                    <a:lumMod val="75000"/>
                  </a:schemeClr>
                </a:solidFill>
                <a:latin typeface="+mn-lt"/>
                <a:ea typeface="Open Sans"/>
                <a:cs typeface="Times New Roman"/>
              </a:rPr>
              <a:t>Includes Forms W-2, 1099 series, 1098, and 1095-A.</a:t>
            </a:r>
          </a:p>
        </p:txBody>
      </p:sp>
      <p:sp>
        <p:nvSpPr>
          <p:cNvPr id="22" name="Oval 21" descr="1099-B notice highlighted by red circle.">
            <a:extLst>
              <a:ext uri="{FF2B5EF4-FFF2-40B4-BE49-F238E27FC236}">
                <a16:creationId xmlns:a16="http://schemas.microsoft.com/office/drawing/2014/main" id="{14F73B31-0781-D3C5-D67A-3DED2E588AA6}"/>
              </a:ext>
              <a:ext uri="{C183D7F6-B498-43B3-948B-1728B52AA6E4}">
                <adec:decorative xmlns:adec="http://schemas.microsoft.com/office/drawing/2017/decorative" val="0"/>
              </a:ext>
            </a:extLst>
          </p:cNvPr>
          <p:cNvSpPr/>
          <p:nvPr/>
        </p:nvSpPr>
        <p:spPr>
          <a:xfrm>
            <a:off x="704851" y="5708855"/>
            <a:ext cx="1453524" cy="304800"/>
          </a:xfrm>
          <a:prstGeom prst="ellipse">
            <a:avLst/>
          </a:prstGeom>
          <a:noFill/>
          <a:ln w="38100">
            <a:solidFill>
              <a:srgbClr val="D31A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Elbow 22" descr="Red arrow pointing to the 1099-B newsletter option.">
            <a:extLst>
              <a:ext uri="{FF2B5EF4-FFF2-40B4-BE49-F238E27FC236}">
                <a16:creationId xmlns:a16="http://schemas.microsoft.com/office/drawing/2014/main" id="{EB766D24-86CF-C858-1458-D6B0CDC52773}"/>
              </a:ext>
              <a:ext uri="{C183D7F6-B498-43B3-948B-1728B52AA6E4}">
                <adec:decorative xmlns:adec="http://schemas.microsoft.com/office/drawing/2017/decorative" val="0"/>
              </a:ext>
            </a:extLst>
          </p:cNvPr>
          <p:cNvCxnSpPr>
            <a:cxnSpLocks/>
          </p:cNvCxnSpPr>
          <p:nvPr/>
        </p:nvCxnSpPr>
        <p:spPr>
          <a:xfrm flipV="1">
            <a:off x="2158375" y="3703601"/>
            <a:ext cx="2574778" cy="2138189"/>
          </a:xfrm>
          <a:prstGeom prst="bentConnector3">
            <a:avLst/>
          </a:prstGeom>
          <a:ln w="57150">
            <a:solidFill>
              <a:srgbClr val="D31346"/>
            </a:solidFill>
            <a:tailEnd type="triangle"/>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9" name="Footer Placeholder 8">
            <a:extLst>
              <a:ext uri="{FF2B5EF4-FFF2-40B4-BE49-F238E27FC236}">
                <a16:creationId xmlns:a16="http://schemas.microsoft.com/office/drawing/2014/main" id="{AC904C64-E327-9EAC-CB89-B5261A8A7402}"/>
              </a:ext>
            </a:extLst>
          </p:cNvPr>
          <p:cNvSpPr>
            <a:spLocks noGrp="1"/>
          </p:cNvSpPr>
          <p:nvPr>
            <p:ph type="ftr" sz="quarter" idx="11"/>
          </p:nvPr>
        </p:nvSpPr>
        <p:spPr/>
        <p:txBody>
          <a:bodyPr/>
          <a:lstStyle/>
          <a:p>
            <a:r>
              <a:rPr lang="en-US" sz="600" dirty="0"/>
              <a:t>Individual Online Account | Stakeholder Liaison</a:t>
            </a:r>
          </a:p>
        </p:txBody>
      </p:sp>
      <p:sp>
        <p:nvSpPr>
          <p:cNvPr id="24" name="Footer Placeholder 22">
            <a:extLst>
              <a:ext uri="{FF2B5EF4-FFF2-40B4-BE49-F238E27FC236}">
                <a16:creationId xmlns:a16="http://schemas.microsoft.com/office/drawing/2014/main" id="{111BCA49-E9D6-B9B5-B24D-F012414B42C4}"/>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12</a:t>
            </a:r>
          </a:p>
        </p:txBody>
      </p:sp>
    </p:spTree>
    <p:extLst>
      <p:ext uri="{BB962C8B-B14F-4D97-AF65-F5344CB8AC3E}">
        <p14:creationId xmlns:p14="http://schemas.microsoft.com/office/powerpoint/2010/main" val="211731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1500"/>
                                  </p:stCondLst>
                                  <p:childTnLst>
                                    <p:set>
                                      <p:cBhvr>
                                        <p:cTn id="6" dur="1" fill="hold">
                                          <p:stCondLst>
                                            <p:cond delay="0"/>
                                          </p:stCondLst>
                                        </p:cTn>
                                        <p:tgtEl>
                                          <p:spTgt spid="22"/>
                                        </p:tgtEl>
                                        <p:attrNameLst>
                                          <p:attrName>style.visibility</p:attrName>
                                        </p:attrNameLst>
                                      </p:cBhvr>
                                      <p:to>
                                        <p:strVal val="visible"/>
                                      </p:to>
                                    </p:set>
                                    <p:animEffect transition="in" filter="wheel(2)">
                                      <p:cBhvr>
                                        <p:cTn id="7" dur="1000"/>
                                        <p:tgtEl>
                                          <p:spTgt spid="22"/>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B68F-FEA9-75D5-5DA4-620A073C3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BFA7B-E5CF-50F8-6A23-829F151E264A}"/>
              </a:ext>
              <a:ext uri="{C183D7F6-B498-43B3-948B-1728B52AA6E4}">
                <adec:decorative xmlns:adec="http://schemas.microsoft.com/office/drawing/2017/decorative" val="0"/>
              </a:ext>
            </a:extLst>
          </p:cNvPr>
          <p:cNvSpPr>
            <a:spLocks noGrp="1"/>
          </p:cNvSpPr>
          <p:nvPr>
            <p:ph type="title"/>
          </p:nvPr>
        </p:nvSpPr>
        <p:spPr/>
        <p:txBody>
          <a:bodyPr/>
          <a:lstStyle/>
          <a:p>
            <a:r>
              <a:rPr lang="en-US" sz="2800" dirty="0"/>
              <a:t>Notices and Letters</a:t>
            </a:r>
          </a:p>
        </p:txBody>
      </p:sp>
      <p:pic>
        <p:nvPicPr>
          <p:cNvPr id="3" name="Picture 2" descr="Image of an installment agreement payment notice.">
            <a:extLst>
              <a:ext uri="{FF2B5EF4-FFF2-40B4-BE49-F238E27FC236}">
                <a16:creationId xmlns:a16="http://schemas.microsoft.com/office/drawing/2014/main" id="{3DA487C6-FE04-DBC1-492F-3175FCBCC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80" y="2597360"/>
            <a:ext cx="3753252" cy="36960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descr="Notices and Letters page in the IOLA tool.">
            <a:extLst>
              <a:ext uri="{FF2B5EF4-FFF2-40B4-BE49-F238E27FC236}">
                <a16:creationId xmlns:a16="http://schemas.microsoft.com/office/drawing/2014/main" id="{5906896B-DD0B-D4EC-25F2-91D5E83B42D0}"/>
              </a:ext>
            </a:extLst>
          </p:cNvPr>
          <p:cNvGrpSpPr/>
          <p:nvPr/>
        </p:nvGrpSpPr>
        <p:grpSpPr>
          <a:xfrm>
            <a:off x="3291255" y="1144804"/>
            <a:ext cx="5817314" cy="5199321"/>
            <a:chOff x="1406892" y="1064322"/>
            <a:chExt cx="5817314" cy="5199321"/>
          </a:xfrm>
        </p:grpSpPr>
        <p:pic>
          <p:nvPicPr>
            <p:cNvPr id="5" name="Picture 4">
              <a:extLst>
                <a:ext uri="{FF2B5EF4-FFF2-40B4-BE49-F238E27FC236}">
                  <a16:creationId xmlns:a16="http://schemas.microsoft.com/office/drawing/2014/main" id="{AD7579AB-F9C2-29F1-226A-84D8AE371669}"/>
                </a:ext>
              </a:extLst>
            </p:cNvPr>
            <p:cNvPicPr>
              <a:picLocks noChangeAspect="1"/>
            </p:cNvPicPr>
            <p:nvPr/>
          </p:nvPicPr>
          <p:blipFill rotWithShape="1">
            <a:blip r:embed="rId4"/>
            <a:srcRect b="7668"/>
            <a:stretch/>
          </p:blipFill>
          <p:spPr>
            <a:xfrm>
              <a:off x="1406892" y="1064322"/>
              <a:ext cx="5817314" cy="5199321"/>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Rounded Corners 12">
              <a:extLst>
                <a:ext uri="{FF2B5EF4-FFF2-40B4-BE49-F238E27FC236}">
                  <a16:creationId xmlns:a16="http://schemas.microsoft.com/office/drawing/2014/main" id="{3BD7BB65-6142-8DF9-7D53-5155903496E0}"/>
                </a:ext>
              </a:extLst>
            </p:cNvPr>
            <p:cNvSpPr/>
            <p:nvPr/>
          </p:nvSpPr>
          <p:spPr>
            <a:xfrm>
              <a:off x="4692075" y="1404545"/>
              <a:ext cx="905573" cy="244430"/>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7">
            <a:extLst>
              <a:ext uri="{FF2B5EF4-FFF2-40B4-BE49-F238E27FC236}">
                <a16:creationId xmlns:a16="http://schemas.microsoft.com/office/drawing/2014/main" id="{585CA3C8-A8D1-F4E5-6C51-EFAF66E593B0}"/>
              </a:ext>
            </a:extLst>
          </p:cNvPr>
          <p:cNvSpPr txBox="1">
            <a:spLocks/>
          </p:cNvSpPr>
          <p:nvPr/>
        </p:nvSpPr>
        <p:spPr>
          <a:xfrm>
            <a:off x="7402451" y="1808658"/>
            <a:ext cx="3822702" cy="1761503"/>
          </a:xfrm>
          <a:prstGeom prst="roundRect">
            <a:avLst/>
          </a:prstGeom>
          <a:solidFill>
            <a:srgbClr val="E7F6F8"/>
          </a:solidFill>
          <a:ln>
            <a:solidFill>
              <a:srgbClr val="025DA3"/>
            </a:solidFill>
          </a:ln>
        </p:spPr>
        <p:txBody>
          <a:bodyPr vert="horz" wrap="square" lIns="60364" tIns="30183" rIns="60364" bIns="30183" numCol="1" rtlCol="0" anchor="ctr">
            <a:no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20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a:lnSpc>
                <a:spcPct val="100000"/>
              </a:lnSpc>
              <a:spcBef>
                <a:spcPts val="0"/>
              </a:spcBef>
              <a:spcAft>
                <a:spcPts val="300"/>
              </a:spcAft>
              <a:buClr>
                <a:srgbClr val="B21941"/>
              </a:buClr>
              <a:defRPr/>
            </a:pPr>
            <a:r>
              <a:rPr lang="en-US" sz="1200" dirty="0">
                <a:solidFill>
                  <a:srgbClr val="D31346"/>
                </a:solidFill>
                <a:latin typeface="+mn-lt"/>
                <a:ea typeface="Open Sans"/>
                <a:cs typeface="Times New Roman"/>
              </a:rPr>
              <a:t>How It Works</a:t>
            </a:r>
          </a:p>
          <a:p>
            <a:pPr marL="514350" indent="-171450">
              <a:lnSpc>
                <a:spcPct val="100000"/>
              </a:lnSpc>
              <a:spcBef>
                <a:spcPts val="0"/>
              </a:spcBef>
              <a:spcAft>
                <a:spcPts val="300"/>
              </a:spcAft>
              <a:buClr>
                <a:srgbClr val="002D62"/>
              </a:buClr>
              <a:buFont typeface="Wingdings" panose="05000000000000000000" pitchFamily="2" charset="2"/>
              <a:buChar char="§"/>
              <a:defRPr/>
            </a:pPr>
            <a:r>
              <a:rPr lang="en-US" sz="1200" b="0" dirty="0">
                <a:solidFill>
                  <a:schemeClr val="tx2">
                    <a:lumMod val="75000"/>
                  </a:schemeClr>
                </a:solidFill>
                <a:latin typeface="+mn-lt"/>
                <a:ea typeface="Open Sans"/>
                <a:cs typeface="Times New Roman"/>
              </a:rPr>
              <a:t>View digital copies for over 250 CP notices.</a:t>
            </a:r>
          </a:p>
          <a:p>
            <a:pPr marL="514350" indent="-171450">
              <a:lnSpc>
                <a:spcPct val="100000"/>
              </a:lnSpc>
              <a:spcBef>
                <a:spcPts val="0"/>
              </a:spcBef>
              <a:spcAft>
                <a:spcPts val="300"/>
              </a:spcAft>
              <a:buClr>
                <a:srgbClr val="002D62"/>
              </a:buClr>
              <a:buFont typeface="Wingdings" panose="05000000000000000000" pitchFamily="2" charset="2"/>
              <a:buChar char="§"/>
              <a:defRPr/>
            </a:pPr>
            <a:r>
              <a:rPr lang="en-US" sz="1200" b="0" dirty="0">
                <a:solidFill>
                  <a:schemeClr val="tx2">
                    <a:lumMod val="75000"/>
                  </a:schemeClr>
                </a:solidFill>
                <a:latin typeface="+mn-lt"/>
                <a:ea typeface="Open Sans"/>
                <a:cs typeface="Times New Roman"/>
              </a:rPr>
              <a:t>Download PDF notice.</a:t>
            </a:r>
          </a:p>
          <a:p>
            <a:pPr marL="514350" indent="-171450">
              <a:lnSpc>
                <a:spcPct val="100000"/>
              </a:lnSpc>
              <a:spcBef>
                <a:spcPts val="0"/>
              </a:spcBef>
              <a:spcAft>
                <a:spcPts val="300"/>
              </a:spcAft>
              <a:buClr>
                <a:srgbClr val="002D62"/>
              </a:buClr>
              <a:buFont typeface="Wingdings" panose="05000000000000000000" pitchFamily="2" charset="2"/>
              <a:buChar char="§"/>
              <a:defRPr/>
            </a:pPr>
            <a:r>
              <a:rPr lang="en-US" sz="1200" b="0" dirty="0">
                <a:solidFill>
                  <a:schemeClr val="tx2">
                    <a:lumMod val="75000"/>
                  </a:schemeClr>
                </a:solidFill>
                <a:latin typeface="+mn-lt"/>
                <a:ea typeface="Open Sans"/>
                <a:cs typeface="Times New Roman"/>
              </a:rPr>
              <a:t>Reply via secure messaging to CP2000 notices.</a:t>
            </a:r>
          </a:p>
          <a:p>
            <a:pPr marL="514350" indent="-171450">
              <a:lnSpc>
                <a:spcPct val="100000"/>
              </a:lnSpc>
              <a:spcBef>
                <a:spcPts val="0"/>
              </a:spcBef>
              <a:spcAft>
                <a:spcPts val="300"/>
              </a:spcAft>
              <a:buClr>
                <a:srgbClr val="002D62"/>
              </a:buClr>
              <a:buFont typeface="Wingdings" panose="05000000000000000000" pitchFamily="2" charset="2"/>
              <a:buChar char="§"/>
              <a:defRPr/>
            </a:pPr>
            <a:r>
              <a:rPr lang="en-US" sz="1200" b="0" dirty="0">
                <a:solidFill>
                  <a:schemeClr val="tx2">
                    <a:lumMod val="75000"/>
                  </a:schemeClr>
                </a:solidFill>
                <a:latin typeface="+mn-lt"/>
                <a:ea typeface="Open Sans"/>
                <a:cs typeface="Times New Roman"/>
              </a:rPr>
              <a:t>View indicators for read and unread notices</a:t>
            </a:r>
          </a:p>
        </p:txBody>
      </p:sp>
      <p:pic>
        <p:nvPicPr>
          <p:cNvPr id="15" name="Picture 14" descr="View your secure messages box within the IOLA tool.">
            <a:extLst>
              <a:ext uri="{FF2B5EF4-FFF2-40B4-BE49-F238E27FC236}">
                <a16:creationId xmlns:a16="http://schemas.microsoft.com/office/drawing/2014/main" id="{2CA1239E-C302-880C-23FC-E655F1ECEDB0}"/>
              </a:ext>
            </a:extLst>
          </p:cNvPr>
          <p:cNvPicPr>
            <a:picLocks noChangeAspect="1"/>
          </p:cNvPicPr>
          <p:nvPr/>
        </p:nvPicPr>
        <p:blipFill>
          <a:blip r:embed="rId5"/>
          <a:srcRect/>
          <a:stretch/>
        </p:blipFill>
        <p:spPr>
          <a:xfrm>
            <a:off x="8166091" y="3744465"/>
            <a:ext cx="3822702" cy="2398557"/>
          </a:xfrm>
          <a:prstGeom prst="rect">
            <a:avLst/>
          </a:prstGeom>
          <a:ln>
            <a:solidFill>
              <a:schemeClr val="tx1"/>
            </a:solidFill>
          </a:ln>
          <a:effectLst>
            <a:outerShdw blurRad="50800" dist="38100" dir="2700000" algn="tl" rotWithShape="0">
              <a:prstClr val="black">
                <a:alpha val="40000"/>
              </a:prstClr>
            </a:outerShdw>
          </a:effectLst>
        </p:spPr>
      </p:pic>
      <p:grpSp>
        <p:nvGrpSpPr>
          <p:cNvPr id="16" name="Group 15" descr="View Notice option highlighted by a red circle. It is pointing to a notice letter.">
            <a:extLst>
              <a:ext uri="{FF2B5EF4-FFF2-40B4-BE49-F238E27FC236}">
                <a16:creationId xmlns:a16="http://schemas.microsoft.com/office/drawing/2014/main" id="{BB9FB4F3-0917-30CB-1682-E3718914B811}"/>
              </a:ext>
            </a:extLst>
          </p:cNvPr>
          <p:cNvGrpSpPr/>
          <p:nvPr/>
        </p:nvGrpSpPr>
        <p:grpSpPr>
          <a:xfrm flipH="1">
            <a:off x="4267200" y="5033755"/>
            <a:ext cx="2048842" cy="507372"/>
            <a:chOff x="3549809" y="4934686"/>
            <a:chExt cx="1965788" cy="537060"/>
          </a:xfrm>
        </p:grpSpPr>
        <p:sp>
          <p:nvSpPr>
            <p:cNvPr id="17" name="Oval 16">
              <a:extLst>
                <a:ext uri="{FF2B5EF4-FFF2-40B4-BE49-F238E27FC236}">
                  <a16:creationId xmlns:a16="http://schemas.microsoft.com/office/drawing/2014/main" id="{8EF24D1E-66C8-A4E1-248E-9746D8082BE9}"/>
                </a:ext>
              </a:extLst>
            </p:cNvPr>
            <p:cNvSpPr/>
            <p:nvPr/>
          </p:nvSpPr>
          <p:spPr>
            <a:xfrm>
              <a:off x="3549809" y="4934686"/>
              <a:ext cx="899911" cy="537060"/>
            </a:xfrm>
            <a:prstGeom prst="ellipse">
              <a:avLst/>
            </a:prstGeom>
            <a:noFill/>
            <a:ln w="38100">
              <a:solidFill>
                <a:srgbClr val="D313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8" name="Straight Arrow Connector 17">
              <a:extLst>
                <a:ext uri="{FF2B5EF4-FFF2-40B4-BE49-F238E27FC236}">
                  <a16:creationId xmlns:a16="http://schemas.microsoft.com/office/drawing/2014/main" id="{5D23E3EC-4435-B4B7-FC46-BEA60B641198}"/>
                </a:ext>
              </a:extLst>
            </p:cNvPr>
            <p:cNvCxnSpPr>
              <a:cxnSpLocks/>
              <a:stCxn id="17" idx="6"/>
            </p:cNvCxnSpPr>
            <p:nvPr/>
          </p:nvCxnSpPr>
          <p:spPr>
            <a:xfrm>
              <a:off x="4449720" y="5203216"/>
              <a:ext cx="1065877" cy="0"/>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descr="Reply via secure messaging option is highlighted by a red circle.">
            <a:extLst>
              <a:ext uri="{FF2B5EF4-FFF2-40B4-BE49-F238E27FC236}">
                <a16:creationId xmlns:a16="http://schemas.microsoft.com/office/drawing/2014/main" id="{77DC6915-1075-E3BF-885F-BC5E42504A42}"/>
              </a:ext>
            </a:extLst>
          </p:cNvPr>
          <p:cNvGrpSpPr/>
          <p:nvPr/>
        </p:nvGrpSpPr>
        <p:grpSpPr>
          <a:xfrm>
            <a:off x="6396987" y="5004067"/>
            <a:ext cx="3538207" cy="998685"/>
            <a:chOff x="3381576" y="4934686"/>
            <a:chExt cx="3754240" cy="998685"/>
          </a:xfrm>
        </p:grpSpPr>
        <p:sp>
          <p:nvSpPr>
            <p:cNvPr id="20" name="Oval 19">
              <a:extLst>
                <a:ext uri="{FF2B5EF4-FFF2-40B4-BE49-F238E27FC236}">
                  <a16:creationId xmlns:a16="http://schemas.microsoft.com/office/drawing/2014/main" id="{D3653EDC-B6E0-B4C6-8C02-3EC471AC1741}"/>
                </a:ext>
              </a:extLst>
            </p:cNvPr>
            <p:cNvSpPr/>
            <p:nvPr/>
          </p:nvSpPr>
          <p:spPr>
            <a:xfrm>
              <a:off x="3381576" y="4934686"/>
              <a:ext cx="1097831" cy="537060"/>
            </a:xfrm>
            <a:prstGeom prst="ellipse">
              <a:avLst/>
            </a:prstGeom>
            <a:noFill/>
            <a:ln w="38100">
              <a:solidFill>
                <a:srgbClr val="D313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24" name="Straight Arrow Connector 23">
              <a:extLst>
                <a:ext uri="{FF2B5EF4-FFF2-40B4-BE49-F238E27FC236}">
                  <a16:creationId xmlns:a16="http://schemas.microsoft.com/office/drawing/2014/main" id="{94937EF9-D74F-512A-DAC8-234AEA006364}"/>
                </a:ext>
              </a:extLst>
            </p:cNvPr>
            <p:cNvCxnSpPr>
              <a:cxnSpLocks/>
            </p:cNvCxnSpPr>
            <p:nvPr/>
          </p:nvCxnSpPr>
          <p:spPr>
            <a:xfrm>
              <a:off x="4479409" y="5209024"/>
              <a:ext cx="2656407" cy="724347"/>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grpSp>
      <p:sp>
        <p:nvSpPr>
          <p:cNvPr id="9" name="Footer Placeholder 8">
            <a:extLst>
              <a:ext uri="{FF2B5EF4-FFF2-40B4-BE49-F238E27FC236}">
                <a16:creationId xmlns:a16="http://schemas.microsoft.com/office/drawing/2014/main" id="{396ED4BB-F5F0-BE02-DAD2-5C54C84F04BE}"/>
              </a:ext>
            </a:extLst>
          </p:cNvPr>
          <p:cNvSpPr>
            <a:spLocks noGrp="1"/>
          </p:cNvSpPr>
          <p:nvPr>
            <p:ph type="ftr" sz="quarter" idx="11"/>
          </p:nvPr>
        </p:nvSpPr>
        <p:spPr/>
        <p:txBody>
          <a:bodyPr/>
          <a:lstStyle/>
          <a:p>
            <a:r>
              <a:rPr lang="en-US" sz="600" dirty="0"/>
              <a:t>Individual Online Account | Stakeholder Liaison</a:t>
            </a:r>
          </a:p>
        </p:txBody>
      </p:sp>
      <p:sp>
        <p:nvSpPr>
          <p:cNvPr id="25" name="Footer Placeholder 22">
            <a:extLst>
              <a:ext uri="{FF2B5EF4-FFF2-40B4-BE49-F238E27FC236}">
                <a16:creationId xmlns:a16="http://schemas.microsoft.com/office/drawing/2014/main" id="{129CCC15-44CD-FCE0-94F8-5D2616A9D486}"/>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13</a:t>
            </a:r>
          </a:p>
        </p:txBody>
      </p:sp>
    </p:spTree>
    <p:extLst>
      <p:ext uri="{BB962C8B-B14F-4D97-AF65-F5344CB8AC3E}">
        <p14:creationId xmlns:p14="http://schemas.microsoft.com/office/powerpoint/2010/main" val="72989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8E0D3-410A-21F7-3506-FDA737437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3D322-EEF1-037B-D87D-2E5043151304}"/>
              </a:ext>
            </a:extLst>
          </p:cNvPr>
          <p:cNvSpPr>
            <a:spLocks noGrp="1"/>
          </p:cNvSpPr>
          <p:nvPr>
            <p:ph type="title"/>
          </p:nvPr>
        </p:nvSpPr>
        <p:spPr/>
        <p:txBody>
          <a:bodyPr/>
          <a:lstStyle/>
          <a:p>
            <a:r>
              <a:rPr lang="en-US" sz="2800" dirty="0"/>
              <a:t>Forms</a:t>
            </a:r>
          </a:p>
        </p:txBody>
      </p:sp>
      <p:grpSp>
        <p:nvGrpSpPr>
          <p:cNvPr id="6" name="Group 5" descr="Forms page within the IOLA tool.">
            <a:extLst>
              <a:ext uri="{FF2B5EF4-FFF2-40B4-BE49-F238E27FC236}">
                <a16:creationId xmlns:a16="http://schemas.microsoft.com/office/drawing/2014/main" id="{A60C4D05-7758-6D84-D6FD-64EB2693ED44}"/>
              </a:ext>
            </a:extLst>
          </p:cNvPr>
          <p:cNvGrpSpPr/>
          <p:nvPr/>
        </p:nvGrpSpPr>
        <p:grpSpPr>
          <a:xfrm>
            <a:off x="632606" y="1283156"/>
            <a:ext cx="10926785" cy="4469484"/>
            <a:chOff x="876595" y="1310054"/>
            <a:chExt cx="10926785" cy="4469484"/>
          </a:xfrm>
        </p:grpSpPr>
        <p:sp>
          <p:nvSpPr>
            <p:cNvPr id="7" name="TextBox 6">
              <a:extLst>
                <a:ext uri="{FF2B5EF4-FFF2-40B4-BE49-F238E27FC236}">
                  <a16:creationId xmlns:a16="http://schemas.microsoft.com/office/drawing/2014/main" id="{6BB4DCC5-89F1-1DF1-40AB-F2DDC2E7628E}"/>
                </a:ext>
              </a:extLst>
            </p:cNvPr>
            <p:cNvSpPr txBox="1"/>
            <p:nvPr/>
          </p:nvSpPr>
          <p:spPr>
            <a:xfrm>
              <a:off x="8797544" y="2793077"/>
              <a:ext cx="3005836" cy="1617464"/>
            </a:xfrm>
            <a:prstGeom prst="roundRect">
              <a:avLst/>
            </a:prstGeom>
            <a:solidFill>
              <a:srgbClr val="E7F6F8"/>
            </a:solidFill>
            <a:ln>
              <a:solidFill>
                <a:srgbClr val="025DA3"/>
              </a:solidFill>
            </a:ln>
          </p:spPr>
          <p:txBody>
            <a:bodyPr wrap="square" lIns="182880" tIns="45720" rIns="91440" bIns="45720" anchor="t">
              <a:spAutoFit/>
            </a:bodyPr>
            <a:lstStyle/>
            <a:p>
              <a:pPr marL="114300">
                <a:lnSpc>
                  <a:spcPct val="100000"/>
                </a:lnSpc>
                <a:spcBef>
                  <a:spcPts val="0"/>
                </a:spcBef>
                <a:spcAft>
                  <a:spcPts val="300"/>
                </a:spcAft>
                <a:buClr>
                  <a:srgbClr val="B21941"/>
                </a:buClr>
                <a:defRPr/>
              </a:pPr>
              <a:r>
                <a:rPr lang="en-US" sz="1200" b="1">
                  <a:solidFill>
                    <a:srgbClr val="D31346"/>
                  </a:solidFill>
                  <a:ea typeface="Open Sans"/>
                  <a:cs typeface="Times New Roman"/>
                </a:rPr>
                <a:t>What’s Available</a:t>
              </a:r>
              <a:endParaRPr lang="en-US" sz="1200" b="1">
                <a:solidFill>
                  <a:srgbClr val="D31346"/>
                </a:solidFill>
                <a:latin typeface="+mn-lt"/>
                <a:ea typeface="Open Sans"/>
                <a:cs typeface="Times New Roman"/>
              </a:endParaRPr>
            </a:p>
            <a:p>
              <a:pPr marL="285750" indent="-171450">
                <a:spcAft>
                  <a:spcPts val="300"/>
                </a:spcAft>
                <a:buClr>
                  <a:schemeClr val="tx2"/>
                </a:buClr>
                <a:buFont typeface="Wingdings" panose="05000000000000000000" pitchFamily="2" charset="2"/>
                <a:buChar char="§"/>
                <a:defRPr/>
              </a:pPr>
              <a:r>
                <a:rPr lang="en-US" sz="1200">
                  <a:solidFill>
                    <a:schemeClr val="tx2">
                      <a:lumMod val="75000"/>
                    </a:schemeClr>
                  </a:solidFill>
                  <a:ea typeface="Open Sans"/>
                  <a:cs typeface="Times New Roman"/>
                </a:rPr>
                <a:t>Digitally complete and submit forms that require your signature.</a:t>
              </a:r>
            </a:p>
            <a:p>
              <a:pPr marL="285750" indent="-171450">
                <a:spcAft>
                  <a:spcPts val="300"/>
                </a:spcAft>
                <a:buClr>
                  <a:schemeClr val="tx2"/>
                </a:buClr>
                <a:buFont typeface="Wingdings" panose="05000000000000000000" pitchFamily="2" charset="2"/>
                <a:buChar char="§"/>
                <a:defRPr/>
              </a:pPr>
              <a:r>
                <a:rPr lang="en-US" sz="1200">
                  <a:solidFill>
                    <a:schemeClr val="tx2">
                      <a:lumMod val="75000"/>
                    </a:schemeClr>
                  </a:solidFill>
                  <a:ea typeface="Open Sans"/>
                  <a:cs typeface="Times New Roman"/>
                </a:rPr>
                <a:t>Spouses may also receive completed forms in their own online account for individuals and add their signature.</a:t>
              </a:r>
            </a:p>
          </p:txBody>
        </p:sp>
        <p:pic>
          <p:nvPicPr>
            <p:cNvPr id="8" name="Picture 7">
              <a:extLst>
                <a:ext uri="{FF2B5EF4-FFF2-40B4-BE49-F238E27FC236}">
                  <a16:creationId xmlns:a16="http://schemas.microsoft.com/office/drawing/2014/main" id="{07904FDA-BC8E-DF7C-6575-146D0EF2663D}"/>
                </a:ext>
              </a:extLst>
            </p:cNvPr>
            <p:cNvPicPr>
              <a:picLocks noChangeAspect="1"/>
            </p:cNvPicPr>
            <p:nvPr/>
          </p:nvPicPr>
          <p:blipFill>
            <a:blip r:embed="rId3"/>
            <a:stretch>
              <a:fillRect/>
            </a:stretch>
          </p:blipFill>
          <p:spPr>
            <a:xfrm>
              <a:off x="876595" y="1310054"/>
              <a:ext cx="8146555" cy="4469484"/>
            </a:xfrm>
            <a:prstGeom prst="rect">
              <a:avLst/>
            </a:prstGeom>
            <a:ln>
              <a:solidFill>
                <a:schemeClr val="tx1"/>
              </a:solidFill>
            </a:ln>
            <a:effectLst>
              <a:outerShdw blurRad="50800" dist="38100" dir="2700000" algn="tl" rotWithShape="0">
                <a:prstClr val="black">
                  <a:alpha val="40000"/>
                </a:prstClr>
              </a:outerShdw>
            </a:effectLst>
          </p:spPr>
        </p:pic>
      </p:grpSp>
      <p:sp>
        <p:nvSpPr>
          <p:cNvPr id="12" name="Rectangle: Rounded Corners 11">
            <a:extLst>
              <a:ext uri="{FF2B5EF4-FFF2-40B4-BE49-F238E27FC236}">
                <a16:creationId xmlns:a16="http://schemas.microsoft.com/office/drawing/2014/main" id="{AE8AAE52-87A2-13D9-0E40-34840B62264D}"/>
              </a:ext>
              <a:ext uri="{C183D7F6-B498-43B3-948B-1728B52AA6E4}">
                <adec:decorative xmlns:adec="http://schemas.microsoft.com/office/drawing/2017/decorative" val="1"/>
              </a:ext>
            </a:extLst>
          </p:cNvPr>
          <p:cNvSpPr/>
          <p:nvPr/>
        </p:nvSpPr>
        <p:spPr>
          <a:xfrm>
            <a:off x="6407262" y="1783603"/>
            <a:ext cx="645459" cy="286871"/>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6DEE7873-9C01-1E37-6173-C3014FFA75C1}"/>
              </a:ext>
            </a:extLst>
          </p:cNvPr>
          <p:cNvSpPr>
            <a:spLocks noGrp="1"/>
          </p:cNvSpPr>
          <p:nvPr>
            <p:ph type="ftr" sz="quarter" idx="11"/>
          </p:nvPr>
        </p:nvSpPr>
        <p:spPr/>
        <p:txBody>
          <a:bodyPr/>
          <a:lstStyle/>
          <a:p>
            <a:r>
              <a:rPr lang="en-US" sz="600" dirty="0"/>
              <a:t>Individual Online Account | Stakeholder Liaison</a:t>
            </a:r>
          </a:p>
        </p:txBody>
      </p:sp>
      <p:sp>
        <p:nvSpPr>
          <p:cNvPr id="21" name="Footer Placeholder 22">
            <a:extLst>
              <a:ext uri="{FF2B5EF4-FFF2-40B4-BE49-F238E27FC236}">
                <a16:creationId xmlns:a16="http://schemas.microsoft.com/office/drawing/2014/main" id="{92A63DAF-03CB-4EC3-72F8-1CDC8375C45C}"/>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14</a:t>
            </a:r>
          </a:p>
        </p:txBody>
      </p:sp>
    </p:spTree>
    <p:extLst>
      <p:ext uri="{BB962C8B-B14F-4D97-AF65-F5344CB8AC3E}">
        <p14:creationId xmlns:p14="http://schemas.microsoft.com/office/powerpoint/2010/main" val="992551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C8F1C-1A78-9D3B-411D-62DCB182B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DE1B0-96A4-0333-6E31-4CB9CA5C8E41}"/>
              </a:ext>
            </a:extLst>
          </p:cNvPr>
          <p:cNvSpPr>
            <a:spLocks noGrp="1"/>
          </p:cNvSpPr>
          <p:nvPr>
            <p:ph type="title"/>
          </p:nvPr>
        </p:nvSpPr>
        <p:spPr/>
        <p:txBody>
          <a:bodyPr/>
          <a:lstStyle/>
          <a:p>
            <a:r>
              <a:rPr lang="en-US" sz="2800" dirty="0"/>
              <a:t>Authorizations</a:t>
            </a:r>
          </a:p>
        </p:txBody>
      </p:sp>
      <p:grpSp>
        <p:nvGrpSpPr>
          <p:cNvPr id="3" name="Group 2" descr="Power of Attorney and Tax Information Authorizations page within the IOLA tool.">
            <a:extLst>
              <a:ext uri="{FF2B5EF4-FFF2-40B4-BE49-F238E27FC236}">
                <a16:creationId xmlns:a16="http://schemas.microsoft.com/office/drawing/2014/main" id="{1E37CA91-41C4-7A82-B6C8-A51DCAB22E33}"/>
              </a:ext>
            </a:extLst>
          </p:cNvPr>
          <p:cNvGrpSpPr/>
          <p:nvPr/>
        </p:nvGrpSpPr>
        <p:grpSpPr>
          <a:xfrm>
            <a:off x="1051693" y="1168698"/>
            <a:ext cx="10088614" cy="4857750"/>
            <a:chOff x="1384159" y="1240154"/>
            <a:chExt cx="10088614" cy="4857750"/>
          </a:xfrm>
        </p:grpSpPr>
        <p:sp>
          <p:nvSpPr>
            <p:cNvPr id="4" name="TextBox 3">
              <a:extLst>
                <a:ext uri="{FF2B5EF4-FFF2-40B4-BE49-F238E27FC236}">
                  <a16:creationId xmlns:a16="http://schemas.microsoft.com/office/drawing/2014/main" id="{51D7C1F5-036E-6C33-92C2-A7AF15A60527}"/>
                </a:ext>
              </a:extLst>
            </p:cNvPr>
            <p:cNvSpPr txBox="1"/>
            <p:nvPr/>
          </p:nvSpPr>
          <p:spPr>
            <a:xfrm>
              <a:off x="8481314" y="2669868"/>
              <a:ext cx="2991459" cy="961965"/>
            </a:xfrm>
            <a:prstGeom prst="roundRect">
              <a:avLst/>
            </a:prstGeom>
            <a:solidFill>
              <a:srgbClr val="E7F6F8"/>
            </a:solidFill>
            <a:ln>
              <a:solidFill>
                <a:srgbClr val="025DA3"/>
              </a:solidFill>
            </a:ln>
          </p:spPr>
          <p:txBody>
            <a:bodyPr wrap="square" lIns="91440" tIns="45720" rIns="91440" bIns="45720" anchor="t">
              <a:spAutoFit/>
            </a:bodyPr>
            <a:lstStyle/>
            <a:p>
              <a:pPr marL="114300">
                <a:lnSpc>
                  <a:spcPct val="100000"/>
                </a:lnSpc>
                <a:spcBef>
                  <a:spcPts val="0"/>
                </a:spcBef>
                <a:spcAft>
                  <a:spcPts val="300"/>
                </a:spcAft>
                <a:buClr>
                  <a:srgbClr val="B21941"/>
                </a:buClr>
                <a:defRPr/>
              </a:pPr>
              <a:r>
                <a:rPr lang="en-US" sz="1200" b="1">
                  <a:solidFill>
                    <a:srgbClr val="D31346"/>
                  </a:solidFill>
                  <a:latin typeface="+mn-lt"/>
                  <a:ea typeface="Open Sans"/>
                  <a:cs typeface="Times New Roman"/>
                </a:rPr>
                <a:t>Authorizations</a:t>
              </a:r>
            </a:p>
            <a:p>
              <a:pPr marL="114300">
                <a:spcAft>
                  <a:spcPts val="300"/>
                </a:spcAft>
                <a:buClr>
                  <a:srgbClr val="B21941"/>
                </a:buClr>
                <a:defRPr/>
              </a:pPr>
              <a:r>
                <a:rPr lang="en-US" sz="1200" b="0">
                  <a:solidFill>
                    <a:schemeClr val="tx2">
                      <a:lumMod val="75000"/>
                    </a:schemeClr>
                  </a:solidFill>
                  <a:latin typeface="+mn-lt"/>
                  <a:ea typeface="Open Sans"/>
                  <a:cs typeface="Times New Roman"/>
                </a:rPr>
                <a:t>Review and approve Power of Attorney</a:t>
              </a:r>
              <a:r>
                <a:rPr lang="en-US" sz="1200">
                  <a:solidFill>
                    <a:schemeClr val="tx2">
                      <a:lumMod val="75000"/>
                    </a:schemeClr>
                  </a:solidFill>
                  <a:ea typeface="Open Sans"/>
                  <a:cs typeface="Times New Roman"/>
                </a:rPr>
                <a:t> (POA)</a:t>
              </a:r>
              <a:r>
                <a:rPr lang="en-US" sz="1200" b="0">
                  <a:solidFill>
                    <a:schemeClr val="tx2">
                      <a:lumMod val="75000"/>
                    </a:schemeClr>
                  </a:solidFill>
                  <a:latin typeface="+mn-lt"/>
                  <a:ea typeface="Open Sans"/>
                  <a:cs typeface="Times New Roman"/>
                </a:rPr>
                <a:t> and Tax Information Authorization</a:t>
              </a:r>
              <a:r>
                <a:rPr lang="en-US" sz="1200">
                  <a:solidFill>
                    <a:schemeClr val="tx2">
                      <a:lumMod val="75000"/>
                    </a:schemeClr>
                  </a:solidFill>
                  <a:ea typeface="Open Sans"/>
                  <a:cs typeface="Times New Roman"/>
                </a:rPr>
                <a:t> (TIA).</a:t>
              </a:r>
              <a:endParaRPr lang="en-US" sz="1200">
                <a:solidFill>
                  <a:schemeClr val="tx2">
                    <a:lumMod val="75000"/>
                  </a:schemeClr>
                </a:solidFill>
              </a:endParaRPr>
            </a:p>
          </p:txBody>
        </p:sp>
        <p:pic>
          <p:nvPicPr>
            <p:cNvPr id="5" name="Picture 4">
              <a:extLst>
                <a:ext uri="{FF2B5EF4-FFF2-40B4-BE49-F238E27FC236}">
                  <a16:creationId xmlns:a16="http://schemas.microsoft.com/office/drawing/2014/main" id="{58159F1E-A6EC-3915-9A56-E1B20C2C1ECD}"/>
                </a:ext>
              </a:extLst>
            </p:cNvPr>
            <p:cNvPicPr>
              <a:picLocks noChangeAspect="1"/>
            </p:cNvPicPr>
            <p:nvPr/>
          </p:nvPicPr>
          <p:blipFill>
            <a:blip r:embed="rId3"/>
            <a:stretch>
              <a:fillRect/>
            </a:stretch>
          </p:blipFill>
          <p:spPr>
            <a:xfrm>
              <a:off x="1384159" y="1240154"/>
              <a:ext cx="7182880" cy="4857750"/>
            </a:xfrm>
            <a:prstGeom prst="rect">
              <a:avLst/>
            </a:prstGeom>
            <a:ln>
              <a:solidFill>
                <a:schemeClr val="tx1"/>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009F6ECF-0961-3A31-4E7C-176884AD6D91}"/>
                </a:ext>
              </a:extLst>
            </p:cNvPr>
            <p:cNvSpPr/>
            <p:nvPr/>
          </p:nvSpPr>
          <p:spPr>
            <a:xfrm>
              <a:off x="5819776" y="5094704"/>
              <a:ext cx="1162050" cy="951034"/>
            </a:xfrm>
            <a:prstGeom prst="ellipse">
              <a:avLst/>
            </a:prstGeom>
            <a:noFill/>
            <a:ln w="38100">
              <a:solidFill>
                <a:srgbClr val="D313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Rounded Corners 10">
              <a:extLst>
                <a:ext uri="{FF2B5EF4-FFF2-40B4-BE49-F238E27FC236}">
                  <a16:creationId xmlns:a16="http://schemas.microsoft.com/office/drawing/2014/main" id="{CB2A7233-B195-0902-8469-E4B0A7AE5922}"/>
                </a:ext>
              </a:extLst>
            </p:cNvPr>
            <p:cNvSpPr/>
            <p:nvPr/>
          </p:nvSpPr>
          <p:spPr>
            <a:xfrm>
              <a:off x="7034578" y="1648202"/>
              <a:ext cx="1010382" cy="274320"/>
            </a:xfrm>
            <a:prstGeom prst="round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ooter Placeholder 8">
            <a:extLst>
              <a:ext uri="{FF2B5EF4-FFF2-40B4-BE49-F238E27FC236}">
                <a16:creationId xmlns:a16="http://schemas.microsoft.com/office/drawing/2014/main" id="{8CB32753-D429-85E3-DA2C-F22C34487A4D}"/>
              </a:ext>
            </a:extLst>
          </p:cNvPr>
          <p:cNvSpPr>
            <a:spLocks noGrp="1"/>
          </p:cNvSpPr>
          <p:nvPr>
            <p:ph type="ftr" sz="quarter" idx="11"/>
          </p:nvPr>
        </p:nvSpPr>
        <p:spPr>
          <a:xfrm>
            <a:off x="1369695" y="6381331"/>
            <a:ext cx="4876800" cy="247437"/>
          </a:xfrm>
        </p:spPr>
        <p:txBody>
          <a:bodyPr/>
          <a:lstStyle/>
          <a:p>
            <a:r>
              <a:rPr lang="en-US" sz="600" dirty="0"/>
              <a:t>Individual Online Account | Stakeholder Liaison</a:t>
            </a:r>
          </a:p>
        </p:txBody>
      </p:sp>
      <p:sp>
        <p:nvSpPr>
          <p:cNvPr id="13" name="Footer Placeholder 22">
            <a:extLst>
              <a:ext uri="{FF2B5EF4-FFF2-40B4-BE49-F238E27FC236}">
                <a16:creationId xmlns:a16="http://schemas.microsoft.com/office/drawing/2014/main" id="{4AB1B6A2-133D-2D42-BB8B-F5C4D3C5D10D}"/>
              </a:ext>
            </a:extLst>
          </p:cNvPr>
          <p:cNvSpPr txBox="1">
            <a:spLocks/>
          </p:cNvSpPr>
          <p:nvPr/>
        </p:nvSpPr>
        <p:spPr>
          <a:xfrm>
            <a:off x="741045" y="6376426"/>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15</a:t>
            </a:r>
          </a:p>
        </p:txBody>
      </p:sp>
    </p:spTree>
    <p:extLst>
      <p:ext uri="{BB962C8B-B14F-4D97-AF65-F5344CB8AC3E}">
        <p14:creationId xmlns:p14="http://schemas.microsoft.com/office/powerpoint/2010/main" val="828316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9523-8BFF-1EAA-D2CC-D983C822B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2FBAF-D122-65A5-3684-C8B909EA84AA}"/>
              </a:ext>
            </a:extLst>
          </p:cNvPr>
          <p:cNvSpPr>
            <a:spLocks noGrp="1"/>
          </p:cNvSpPr>
          <p:nvPr>
            <p:ph type="title"/>
          </p:nvPr>
        </p:nvSpPr>
        <p:spPr/>
        <p:txBody>
          <a:bodyPr/>
          <a:lstStyle/>
          <a:p>
            <a:r>
              <a:rPr lang="en-US" sz="2800" dirty="0"/>
              <a:t>Log in to Online Account on IRS.gov</a:t>
            </a:r>
          </a:p>
        </p:txBody>
      </p:sp>
      <p:pic>
        <p:nvPicPr>
          <p:cNvPr id="6" name="Content Placeholder 8" descr="IRS.gov homepage image. The &quot;Sign In&quot; option is highlighted by a red circle and points to the sign in area for the three online account tools -- Online Account, Business Tax Account, and Tax Pro Account.">
            <a:extLst>
              <a:ext uri="{FF2B5EF4-FFF2-40B4-BE49-F238E27FC236}">
                <a16:creationId xmlns:a16="http://schemas.microsoft.com/office/drawing/2014/main" id="{A3A55036-C0EF-E718-61C2-D95545BBB570}"/>
              </a:ext>
            </a:extLst>
          </p:cNvPr>
          <p:cNvPicPr>
            <a:picLocks noChangeAspect="1"/>
          </p:cNvPicPr>
          <p:nvPr/>
        </p:nvPicPr>
        <p:blipFill>
          <a:blip r:embed="rId3"/>
          <a:srcRect l="15408" t="-196" r="17115" b="3547"/>
          <a:stretch/>
        </p:blipFill>
        <p:spPr>
          <a:xfrm>
            <a:off x="579131" y="1485900"/>
            <a:ext cx="5227304" cy="3886201"/>
          </a:xfrm>
          <a:prstGeom prst="rect">
            <a:avLst/>
          </a:prstGeom>
          <a:ln>
            <a:solidFill>
              <a:schemeClr val="tx1"/>
            </a:solidFill>
          </a:ln>
          <a:effectLst>
            <a:outerShdw blurRad="50800" dist="38100" dir="2700000" algn="tl" rotWithShape="0">
              <a:prstClr val="black">
                <a:alpha val="40000"/>
              </a:prstClr>
            </a:outerShdw>
          </a:effectLst>
        </p:spPr>
      </p:pic>
      <p:pic>
        <p:nvPicPr>
          <p:cNvPr id="7" name="Content Placeholder 26" descr="Sign in image highlighted by red circle on the irs.gov homepage.">
            <a:extLst>
              <a:ext uri="{FF2B5EF4-FFF2-40B4-BE49-F238E27FC236}">
                <a16:creationId xmlns:a16="http://schemas.microsoft.com/office/drawing/2014/main" id="{B8EBE866-F945-8E93-682C-E4D5837389A0}"/>
              </a:ext>
            </a:extLst>
          </p:cNvPr>
          <p:cNvPicPr>
            <a:picLocks noChangeAspect="1"/>
          </p:cNvPicPr>
          <p:nvPr/>
        </p:nvPicPr>
        <p:blipFill>
          <a:blip r:embed="rId4"/>
          <a:srcRect l="15092" r="15092"/>
          <a:stretch/>
        </p:blipFill>
        <p:spPr>
          <a:xfrm>
            <a:off x="6309366" y="1485900"/>
            <a:ext cx="5227304" cy="3886200"/>
          </a:xfrm>
          <a:prstGeom prst="rect">
            <a:avLst/>
          </a:prstGeom>
          <a:ln>
            <a:solidFill>
              <a:schemeClr val="tx1"/>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2DDC5E92-0A38-84EA-6C11-D87B34A2ECB0}"/>
              </a:ext>
              <a:ext uri="{C183D7F6-B498-43B3-948B-1728B52AA6E4}">
                <adec:decorative xmlns:adec="http://schemas.microsoft.com/office/drawing/2017/decorative" val="1"/>
              </a:ext>
            </a:extLst>
          </p:cNvPr>
          <p:cNvSpPr/>
          <p:nvPr/>
        </p:nvSpPr>
        <p:spPr>
          <a:xfrm>
            <a:off x="5263629" y="1670943"/>
            <a:ext cx="355910" cy="257907"/>
          </a:xfrm>
          <a:prstGeom prst="ellipse">
            <a:avLst/>
          </a:prstGeom>
          <a:noFill/>
          <a:ln w="38100">
            <a:solidFill>
              <a:srgbClr val="D31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319E144-3095-5514-B3FD-C6DD9A8FD7B8}"/>
              </a:ext>
              <a:ext uri="{C183D7F6-B498-43B3-948B-1728B52AA6E4}">
                <adec:decorative xmlns:adec="http://schemas.microsoft.com/office/drawing/2017/decorative" val="1"/>
              </a:ext>
            </a:extLst>
          </p:cNvPr>
          <p:cNvCxnSpPr>
            <a:cxnSpLocks/>
          </p:cNvCxnSpPr>
          <p:nvPr/>
        </p:nvCxnSpPr>
        <p:spPr>
          <a:xfrm>
            <a:off x="5567417" y="1891080"/>
            <a:ext cx="2294632" cy="2319805"/>
          </a:xfrm>
          <a:prstGeom prst="straightConnector1">
            <a:avLst/>
          </a:prstGeom>
          <a:ln w="57150">
            <a:solidFill>
              <a:srgbClr val="D31346"/>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0F61C7F-3B26-AB63-7FC0-22F29AC8619E}"/>
              </a:ext>
              <a:ext uri="{C183D7F6-B498-43B3-948B-1728B52AA6E4}">
                <adec:decorative xmlns:adec="http://schemas.microsoft.com/office/drawing/2017/decorative" val="1"/>
              </a:ext>
            </a:extLst>
          </p:cNvPr>
          <p:cNvSpPr/>
          <p:nvPr/>
        </p:nvSpPr>
        <p:spPr>
          <a:xfrm>
            <a:off x="7862049" y="4036172"/>
            <a:ext cx="3361765" cy="349425"/>
          </a:xfrm>
          <a:prstGeom prst="roundRect">
            <a:avLst/>
          </a:prstGeom>
          <a:noFill/>
          <a:ln w="38100">
            <a:solidFill>
              <a:srgbClr val="D31346"/>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4" name="Footer Placeholder 22">
            <a:extLst>
              <a:ext uri="{FF2B5EF4-FFF2-40B4-BE49-F238E27FC236}">
                <a16:creationId xmlns:a16="http://schemas.microsoft.com/office/drawing/2014/main" id="{D67F93A1-30AA-D9F2-EAAB-386DEB2B92BA}"/>
              </a:ext>
            </a:extLst>
          </p:cNvPr>
          <p:cNvSpPr txBox="1">
            <a:spLocks/>
          </p:cNvSpPr>
          <p:nvPr/>
        </p:nvSpPr>
        <p:spPr>
          <a:xfrm>
            <a:off x="742739" y="6389400"/>
            <a:ext cx="4876800" cy="247437"/>
          </a:xfrm>
          <a:prstGeom prst="rect">
            <a:avLst/>
          </a:prstGeom>
        </p:spPr>
        <p:txBody>
          <a:bodyPr vert="horz" lIns="91440" tIns="45720" rIns="91440" bIns="45720" rtlCol="0" anchor="ctr"/>
          <a:lstStyle>
            <a:defPPr>
              <a:defRPr lang="en-US"/>
            </a:defPPr>
            <a:lvl1pPr marL="0" algn="l" defTabSz="914400" rtl="0" eaLnBrk="1" latinLnBrk="0" hangingPunct="1">
              <a:defRPr sz="422" kern="1200">
                <a:solidFill>
                  <a:srgbClr val="0A316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t>16</a:t>
            </a:r>
            <a:endParaRPr lang="en-US" sz="800" dirty="0"/>
          </a:p>
        </p:txBody>
      </p:sp>
      <p:sp>
        <p:nvSpPr>
          <p:cNvPr id="9" name="Footer Placeholder 8">
            <a:extLst>
              <a:ext uri="{FF2B5EF4-FFF2-40B4-BE49-F238E27FC236}">
                <a16:creationId xmlns:a16="http://schemas.microsoft.com/office/drawing/2014/main" id="{2837B761-849D-7410-5DC1-920C5F877A45}"/>
              </a:ext>
            </a:extLst>
          </p:cNvPr>
          <p:cNvSpPr>
            <a:spLocks noGrp="1"/>
          </p:cNvSpPr>
          <p:nvPr>
            <p:ph type="ftr" sz="quarter" idx="11"/>
          </p:nvPr>
        </p:nvSpPr>
        <p:spPr>
          <a:xfrm>
            <a:off x="1356088" y="6389399"/>
            <a:ext cx="4876800" cy="247437"/>
          </a:xfrm>
        </p:spPr>
        <p:txBody>
          <a:bodyPr/>
          <a:lstStyle/>
          <a:p>
            <a:r>
              <a:rPr lang="en-US" sz="600" dirty="0"/>
              <a:t>Individual Online Account | Stakeholder Liaison</a:t>
            </a:r>
          </a:p>
        </p:txBody>
      </p:sp>
    </p:spTree>
    <p:extLst>
      <p:ext uri="{BB962C8B-B14F-4D97-AF65-F5344CB8AC3E}">
        <p14:creationId xmlns:p14="http://schemas.microsoft.com/office/powerpoint/2010/main" val="3679923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35FA389B-949E-4EEE-988F-FDA700583340}"/>
              </a:ext>
            </a:extLst>
          </p:cNvPr>
          <p:cNvSpPr>
            <a:spLocks noGrp="1" noChangeArrowheads="1"/>
          </p:cNvSpPr>
          <p:nvPr>
            <p:ph idx="14"/>
          </p:nvPr>
        </p:nvSpPr>
        <p:spPr/>
        <p:txBody>
          <a:bodyPr/>
          <a:lstStyle/>
          <a:p>
            <a:pPr algn="ctr" eaLnBrk="1" hangingPunct="1"/>
            <a:endParaRPr lang="en-US" altLang="en-US" sz="4400" dirty="0"/>
          </a:p>
          <a:p>
            <a:pPr algn="ctr"/>
            <a:endParaRPr lang="en-US" dirty="0"/>
          </a:p>
          <a:p>
            <a:pPr algn="ctr"/>
            <a:r>
              <a:rPr lang="en-US" dirty="0"/>
              <a:t>Executive Order (E.O.) 14247, </a:t>
            </a:r>
          </a:p>
          <a:p>
            <a:pPr algn="ctr"/>
            <a:r>
              <a:rPr lang="en-US" dirty="0"/>
              <a:t>Modernizing Payments </a:t>
            </a:r>
          </a:p>
          <a:p>
            <a:pPr algn="ctr"/>
            <a:r>
              <a:rPr lang="en-US" dirty="0"/>
              <a:t>to and from America’s Banking Account </a:t>
            </a:r>
          </a:p>
        </p:txBody>
      </p:sp>
    </p:spTree>
    <p:extLst>
      <p:ext uri="{BB962C8B-B14F-4D97-AF65-F5344CB8AC3E}">
        <p14:creationId xmlns:p14="http://schemas.microsoft.com/office/powerpoint/2010/main" val="7479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06A5A354-DF46-4A63-B464-ED336C5422BB}"/>
              </a:ext>
            </a:extLst>
          </p:cNvPr>
          <p:cNvSpPr>
            <a:spLocks noGrp="1" noChangeArrowheads="1"/>
          </p:cNvSpPr>
          <p:nvPr>
            <p:ph type="title"/>
          </p:nvPr>
        </p:nvSpPr>
        <p:spPr>
          <a:xfrm>
            <a:off x="4871864" y="128016"/>
            <a:ext cx="5338936" cy="685800"/>
          </a:xfrm>
        </p:spPr>
        <p:txBody>
          <a:bodyPr/>
          <a:lstStyle/>
          <a:p>
            <a:pPr algn="ctr" eaLnBrk="1" hangingPunct="1"/>
            <a:r>
              <a:rPr lang="en-US" altLang="en-US" sz="2400" dirty="0"/>
              <a:t>Current State &amp;</a:t>
            </a:r>
            <a:br>
              <a:rPr lang="en-US" altLang="en-US" sz="2400" dirty="0"/>
            </a:br>
            <a:r>
              <a:rPr lang="en-US" altLang="en-US" sz="2400" dirty="0"/>
              <a:t>Drivers for Change</a:t>
            </a:r>
          </a:p>
        </p:txBody>
      </p:sp>
      <p:sp>
        <p:nvSpPr>
          <p:cNvPr id="43011" name="Content Placeholder 2">
            <a:extLst>
              <a:ext uri="{FF2B5EF4-FFF2-40B4-BE49-F238E27FC236}">
                <a16:creationId xmlns:a16="http://schemas.microsoft.com/office/drawing/2014/main" id="{262BF302-D086-4C7C-9EB4-48EE6D2A7C48}"/>
              </a:ext>
            </a:extLst>
          </p:cNvPr>
          <p:cNvSpPr>
            <a:spLocks noGrp="1"/>
          </p:cNvSpPr>
          <p:nvPr>
            <p:ph idx="14"/>
          </p:nvPr>
        </p:nvSpPr>
        <p:spPr>
          <a:xfrm>
            <a:off x="1055440" y="1556792"/>
            <a:ext cx="10081120" cy="4392488"/>
          </a:xfrm>
        </p:spPr>
        <p:txBody>
          <a:bodyPr/>
          <a:lstStyle/>
          <a:p>
            <a:r>
              <a:rPr lang="en-US" sz="2000" dirty="0"/>
              <a:t>The IRS has been working to reduce paper tax refund </a:t>
            </a:r>
            <a:r>
              <a:rPr lang="en-US" sz="2000" dirty="0">
                <a:solidFill>
                  <a:schemeClr val="tx2"/>
                </a:solidFill>
              </a:rPr>
              <a:t>payments</a:t>
            </a:r>
            <a:r>
              <a:rPr lang="en-US" sz="2000" dirty="0">
                <a:solidFill>
                  <a:srgbClr val="FF0000"/>
                </a:solidFill>
              </a:rPr>
              <a:t> </a:t>
            </a:r>
            <a:r>
              <a:rPr lang="en-US" sz="2000" dirty="0"/>
              <a:t>for several years. The Executive Order is accelerating those efforts. </a:t>
            </a:r>
          </a:p>
          <a:p>
            <a:r>
              <a:rPr lang="en-US" sz="2000" dirty="0"/>
              <a:t> Historically for those taxpayer</a:t>
            </a:r>
            <a:r>
              <a:rPr lang="en-US" sz="2000" dirty="0">
                <a:solidFill>
                  <a:schemeClr val="tx2"/>
                </a:solidFill>
              </a:rPr>
              <a:t>s</a:t>
            </a:r>
            <a:r>
              <a:rPr lang="en-US" sz="2000" dirty="0"/>
              <a:t> filing tax returns:</a:t>
            </a:r>
          </a:p>
          <a:p>
            <a:pPr marL="285750" indent="-285750">
              <a:buFont typeface="Arial" panose="020B0604020202020204" pitchFamily="34" charset="0"/>
              <a:buChar char="•"/>
            </a:pPr>
            <a:r>
              <a:rPr lang="en-US" sz="2000" dirty="0"/>
              <a:t>91.5% of individual taxpayers file with banking/direct deposit information</a:t>
            </a:r>
          </a:p>
          <a:p>
            <a:pPr marL="285750" indent="-285750">
              <a:buFont typeface="Arial" panose="020B0604020202020204" pitchFamily="34" charset="0"/>
              <a:buChar char="•"/>
            </a:pPr>
            <a:r>
              <a:rPr lang="en-US" sz="2000" dirty="0"/>
              <a:t>4% of businesses receive a direct deposit</a:t>
            </a:r>
          </a:p>
          <a:p>
            <a:pPr lvl="0"/>
            <a:r>
              <a:rPr lang="en-US" sz="2000" dirty="0"/>
              <a:t>About 800,000 direct deposits are rejected by financial institutions annually. </a:t>
            </a:r>
          </a:p>
          <a:p>
            <a:pPr lvl="0"/>
            <a:r>
              <a:rPr lang="en-US" sz="2000" dirty="0"/>
              <a:t>The IRS is focusing efforts to help taxpayers in this filing population, as well as those who are unbanked, to successfully submit banking information. </a:t>
            </a:r>
            <a:endParaRPr lang="en-US" altLang="en-U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A1BC13D2-BA59-450A-BF4D-AE5FC0F6B4B3}"/>
              </a:ext>
            </a:extLst>
          </p:cNvPr>
          <p:cNvSpPr>
            <a:spLocks noGrp="1" noChangeArrowheads="1"/>
          </p:cNvSpPr>
          <p:nvPr>
            <p:ph type="title"/>
          </p:nvPr>
        </p:nvSpPr>
        <p:spPr/>
        <p:txBody>
          <a:bodyPr/>
          <a:lstStyle/>
          <a:p>
            <a:pPr algn="ctr" eaLnBrk="1" hangingPunct="1"/>
            <a:r>
              <a:rPr lang="en-US" altLang="en-US" sz="2400" dirty="0"/>
              <a:t>Transition Execution &amp;</a:t>
            </a:r>
            <a:br>
              <a:rPr lang="en-US" altLang="en-US" sz="2400" dirty="0"/>
            </a:br>
            <a:r>
              <a:rPr lang="en-US" altLang="en-US" sz="2400" dirty="0"/>
              <a:t>Communication Framework</a:t>
            </a:r>
          </a:p>
        </p:txBody>
      </p:sp>
      <p:sp>
        <p:nvSpPr>
          <p:cNvPr id="106499" name="Content Placeholder 2">
            <a:extLst>
              <a:ext uri="{FF2B5EF4-FFF2-40B4-BE49-F238E27FC236}">
                <a16:creationId xmlns:a16="http://schemas.microsoft.com/office/drawing/2014/main" id="{0860BE52-47EA-442F-B364-93FA6567B248}"/>
              </a:ext>
            </a:extLst>
          </p:cNvPr>
          <p:cNvSpPr>
            <a:spLocks noGrp="1" noChangeArrowheads="1"/>
          </p:cNvSpPr>
          <p:nvPr>
            <p:ph idx="14"/>
          </p:nvPr>
        </p:nvSpPr>
        <p:spPr>
          <a:xfrm>
            <a:off x="1055440" y="1196752"/>
            <a:ext cx="10081120" cy="5112568"/>
          </a:xfrm>
        </p:spPr>
        <p:txBody>
          <a:bodyPr/>
          <a:lstStyle/>
          <a:p>
            <a:r>
              <a:rPr lang="en-US" sz="1800" dirty="0"/>
              <a:t>The IRS is:</a:t>
            </a:r>
          </a:p>
          <a:p>
            <a:pPr marL="285750" indent="-285750">
              <a:buFont typeface="Arial" panose="020B0604020202020204" pitchFamily="34" charset="0"/>
              <a:buChar char="•"/>
            </a:pPr>
            <a:r>
              <a:rPr lang="en-US" sz="1800" dirty="0"/>
              <a:t>Changing business tax return </a:t>
            </a:r>
            <a:r>
              <a:rPr lang="en-US" sz="1800" dirty="0">
                <a:solidFill>
                  <a:schemeClr val="tx2"/>
                </a:solidFill>
              </a:rPr>
              <a:t>form</a:t>
            </a:r>
            <a:r>
              <a:rPr lang="en-US" sz="1800" dirty="0"/>
              <a:t>s to include </a:t>
            </a:r>
            <a:r>
              <a:rPr lang="en-US" sz="1800" dirty="0">
                <a:solidFill>
                  <a:schemeClr val="tx2"/>
                </a:solidFill>
              </a:rPr>
              <a:t>fields for </a:t>
            </a:r>
            <a:r>
              <a:rPr lang="en-US" sz="1800" dirty="0"/>
              <a:t>direct deposit information.</a:t>
            </a:r>
          </a:p>
          <a:p>
            <a:pPr marL="285750" indent="-285750">
              <a:buFont typeface="Arial" panose="020B0604020202020204" pitchFamily="34" charset="0"/>
              <a:buChar char="•"/>
            </a:pPr>
            <a:r>
              <a:rPr lang="en-US" sz="1800" dirty="0"/>
              <a:t>Communica</a:t>
            </a:r>
            <a:r>
              <a:rPr lang="en-US" sz="1800" dirty="0">
                <a:solidFill>
                  <a:schemeClr val="tx2"/>
                </a:solidFill>
              </a:rPr>
              <a:t>ting</a:t>
            </a:r>
            <a:r>
              <a:rPr lang="en-US" sz="1800" dirty="0"/>
              <a:t> </a:t>
            </a:r>
            <a:r>
              <a:rPr lang="en-US" sz="1800" dirty="0">
                <a:solidFill>
                  <a:schemeClr val="tx2"/>
                </a:solidFill>
              </a:rPr>
              <a:t>via</a:t>
            </a:r>
            <a:r>
              <a:rPr lang="en-US" sz="1800" dirty="0"/>
              <a:t> press releases, FAQs</a:t>
            </a:r>
            <a:r>
              <a:rPr lang="en-US" sz="1800" dirty="0">
                <a:solidFill>
                  <a:schemeClr val="tx2"/>
                </a:solidFill>
              </a:rPr>
              <a:t>, content on IRS.gov and more </a:t>
            </a:r>
            <a:r>
              <a:rPr lang="en-US" sz="1800" dirty="0"/>
              <a:t>to keep the public updated as we move toward January 2026.</a:t>
            </a:r>
          </a:p>
          <a:p>
            <a:pPr marL="285750" indent="-285750">
              <a:buFont typeface="Arial" panose="020B0604020202020204" pitchFamily="34" charset="0"/>
              <a:buChar char="•"/>
            </a:pPr>
            <a:r>
              <a:rPr lang="en-US" sz="1800" dirty="0"/>
              <a:t>Leveraging the tax industry, software providers and tax practitioners to amplify messages on what to expect.</a:t>
            </a:r>
          </a:p>
          <a:p>
            <a:pPr marL="285750" indent="-285750">
              <a:buFont typeface="Arial" panose="020B0604020202020204" pitchFamily="34" charset="0"/>
              <a:buChar char="•"/>
            </a:pPr>
            <a:r>
              <a:rPr lang="en-US" sz="1800" dirty="0"/>
              <a:t>Partnering with Bureau of Fiscal Service on new or updated tools for the diverse demographics of IRS customers.</a:t>
            </a:r>
          </a:p>
          <a:p>
            <a:pPr marL="285750" indent="-285750">
              <a:buFont typeface="Arial" panose="020B0604020202020204" pitchFamily="34" charset="0"/>
              <a:buChar char="•"/>
            </a:pPr>
            <a:r>
              <a:rPr lang="en-US" sz="1800" dirty="0"/>
              <a:t>Expanding refund options for IRS customers to include:</a:t>
            </a:r>
          </a:p>
          <a:p>
            <a:pPr marL="914400" lvl="2" indent="-287338">
              <a:buFont typeface="Wingdings" panose="05000000000000000000" pitchFamily="2" charset="2"/>
              <a:buChar char="Ø"/>
              <a:tabLst>
                <a:tab pos="690563" algn="l"/>
              </a:tabLst>
            </a:pPr>
            <a:r>
              <a:rPr lang="en-US" sz="1800" dirty="0"/>
              <a:t>Direct deposit to checking or savings accounts.</a:t>
            </a:r>
          </a:p>
          <a:p>
            <a:pPr marL="914400" lvl="2" indent="-287338">
              <a:buFont typeface="Wingdings" panose="05000000000000000000" pitchFamily="2" charset="2"/>
              <a:buChar char="Ø"/>
            </a:pPr>
            <a:r>
              <a:rPr lang="en-US" sz="1800" dirty="0"/>
              <a:t>Use of reloadable debit cards.</a:t>
            </a:r>
          </a:p>
          <a:p>
            <a:pPr marL="914400" lvl="2" indent="-287338">
              <a:buFont typeface="Wingdings" panose="05000000000000000000" pitchFamily="2" charset="2"/>
              <a:buChar char="Ø"/>
            </a:pPr>
            <a:r>
              <a:rPr lang="en-US" sz="1800" dirty="0"/>
              <a:t>Use of accounts associated with digital payments. </a:t>
            </a:r>
          </a:p>
          <a:p>
            <a:pPr lvl="1" indent="120650">
              <a:spcAft>
                <a:spcPts val="1200"/>
              </a:spcAft>
            </a:pPr>
            <a:endParaRPr lang="en-US" altLang="en-US" sz="1800" b="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7EF880D0-DD00-4FB4-8F5F-10572A2789E7}"/>
              </a:ext>
            </a:extLst>
          </p:cNvPr>
          <p:cNvSpPr>
            <a:spLocks noGrp="1" noChangeArrowheads="1"/>
          </p:cNvSpPr>
          <p:nvPr>
            <p:ph type="title"/>
          </p:nvPr>
        </p:nvSpPr>
        <p:spPr/>
        <p:txBody>
          <a:bodyPr/>
          <a:lstStyle/>
          <a:p>
            <a:pPr algn="ctr"/>
            <a:r>
              <a:rPr lang="en-US" altLang="en-US" dirty="0"/>
              <a:t>Future State &amp; Priorities</a:t>
            </a:r>
          </a:p>
        </p:txBody>
      </p:sp>
      <p:sp>
        <p:nvSpPr>
          <p:cNvPr id="13315" name="Content Placeholder 2">
            <a:extLst>
              <a:ext uri="{FF2B5EF4-FFF2-40B4-BE49-F238E27FC236}">
                <a16:creationId xmlns:a16="http://schemas.microsoft.com/office/drawing/2014/main" id="{E8B33B08-E119-423E-B955-9FC08EBE4CFE}"/>
              </a:ext>
            </a:extLst>
          </p:cNvPr>
          <p:cNvSpPr>
            <a:spLocks noGrp="1"/>
          </p:cNvSpPr>
          <p:nvPr>
            <p:ph idx="14"/>
          </p:nvPr>
        </p:nvSpPr>
        <p:spPr>
          <a:xfrm>
            <a:off x="1055440" y="1196752"/>
            <a:ext cx="10081120" cy="5112568"/>
          </a:xfrm>
        </p:spPr>
        <p:txBody>
          <a:bodyPr/>
          <a:lstStyle/>
          <a:p>
            <a:r>
              <a:rPr lang="en-US" sz="1400" u="sng" dirty="0"/>
              <a:t>Key Changes Starting in January 2026:</a:t>
            </a:r>
            <a:endParaRPr lang="en-US" sz="1400" dirty="0"/>
          </a:p>
          <a:p>
            <a:pPr lvl="0"/>
            <a:r>
              <a:rPr lang="en-US" sz="1400" dirty="0"/>
              <a:t>Businesses and Individuals should provide direct deposit information when tax returns are filed.</a:t>
            </a:r>
          </a:p>
          <a:p>
            <a:r>
              <a:rPr lang="en-US" sz="1400" dirty="0">
                <a:solidFill>
                  <a:schemeClr val="tx2"/>
                </a:solidFill>
              </a:rPr>
              <a:t>The IRS will send letters to individuals asking them to update </a:t>
            </a:r>
            <a:r>
              <a:rPr lang="en-US" sz="1400" dirty="0"/>
              <a:t>their banking information if they do not provide it on their tax </a:t>
            </a:r>
            <a:r>
              <a:rPr lang="en-US" sz="1400" dirty="0">
                <a:solidFill>
                  <a:schemeClr val="tx2"/>
                </a:solidFill>
              </a:rPr>
              <a:t>return, or if </a:t>
            </a:r>
            <a:r>
              <a:rPr lang="en-US" sz="1400" dirty="0"/>
              <a:t>a direct deposit has been rejected by their financial institution.</a:t>
            </a:r>
          </a:p>
          <a:p>
            <a:r>
              <a:rPr lang="en-US" sz="1400" dirty="0"/>
              <a:t>If their banking information is missing when filing electronically, the individual will receive an alert or message. The tax return will still be accepted and processed.</a:t>
            </a:r>
          </a:p>
          <a:p>
            <a:pPr lvl="2"/>
            <a:r>
              <a:rPr lang="en-US" sz="1400" dirty="0"/>
              <a:t>The taxpayer will receive a notice requesting banking information </a:t>
            </a:r>
            <a:r>
              <a:rPr lang="en-US" sz="1400" u="sng" dirty="0"/>
              <a:t>or</a:t>
            </a:r>
            <a:r>
              <a:rPr lang="en-US" sz="1400" dirty="0"/>
              <a:t> a reason </a:t>
            </a:r>
            <a:r>
              <a:rPr lang="en-US" sz="1400" dirty="0">
                <a:solidFill>
                  <a:schemeClr val="tx2"/>
                </a:solidFill>
              </a:rPr>
              <a:t>it</a:t>
            </a:r>
            <a:r>
              <a:rPr lang="en-US" sz="1400" dirty="0"/>
              <a:t> cannot be provided within 30 days. In addition, Where’s My Refund will provide messaging associated with the need for banking information. The taxpayer can use the Individual Online Account to provide their information.</a:t>
            </a:r>
          </a:p>
          <a:p>
            <a:pPr lvl="2"/>
            <a:r>
              <a:rPr lang="en-US" sz="1400" dirty="0"/>
              <a:t>A tax refund will be held for </a:t>
            </a:r>
            <a:r>
              <a:rPr lang="en-US" sz="1400" dirty="0">
                <a:solidFill>
                  <a:schemeClr val="tx2"/>
                </a:solidFill>
              </a:rPr>
              <a:t>up to </a:t>
            </a:r>
            <a:r>
              <a:rPr lang="en-US" sz="1400" dirty="0"/>
              <a:t>6 weeks from when the tax return is processed in our system.  Once the taxpayer provides the direct deposit information or exception, the refund will be immediately released via direct deport or paper check. After 6 weeks, the refund will be released as a paper check, if there are no other issues with the tax return. </a:t>
            </a:r>
          </a:p>
          <a:p>
            <a:pPr lvl="2"/>
            <a:r>
              <a:rPr lang="en-US" sz="1400" dirty="0"/>
              <a:t>Individual Online Account will be expanded to capture the banking information or reason for an exception for those receiving a notice.</a:t>
            </a:r>
          </a:p>
          <a:p>
            <a:pPr lvl="2"/>
            <a:r>
              <a:rPr lang="en-US" sz="1400" dirty="0"/>
              <a:t>IRS will have a phone extension for taxpayers to provide an exception, if Individual Online Account is not an option.</a:t>
            </a:r>
          </a:p>
          <a:p>
            <a:pPr lvl="2"/>
            <a:r>
              <a:rPr lang="en-US" sz="1400" dirty="0"/>
              <a:t>Customer Service Representatives </a:t>
            </a:r>
            <a:r>
              <a:rPr lang="en-US" sz="1400" b="1" dirty="0"/>
              <a:t>cannot take direct deposit information</a:t>
            </a:r>
            <a:r>
              <a:rPr lang="en-US" sz="1400" dirty="0"/>
              <a:t> over the phone or in-person. </a:t>
            </a:r>
          </a:p>
          <a:p>
            <a:pPr marL="400050" indent="-342900" algn="ctr">
              <a:spcAft>
                <a:spcPts val="1200"/>
              </a:spcAft>
              <a:buFont typeface="Arial" panose="020B0604020202020204" pitchFamily="34" charset="0"/>
              <a:buChar char="•"/>
              <a:defRPr/>
            </a:pPr>
            <a:endParaRPr lang="en-US" altLang="en-US" sz="1400" dirty="0"/>
          </a:p>
          <a:p>
            <a:pPr marL="342900" indent="-342900">
              <a:buFont typeface="Arial" panose="020B0604020202020204" pitchFamily="34" charset="0"/>
              <a:buChar char="•"/>
              <a:defRPr/>
            </a:pPr>
            <a:endParaRPr lang="en-US" alt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Bad Social Media Advice</a:t>
            </a:r>
          </a:p>
        </p:txBody>
      </p:sp>
      <p:sp>
        <p:nvSpPr>
          <p:cNvPr id="6" name="Slide Number Placeholder 4">
            <a:extLst>
              <a:ext uri="{FF2B5EF4-FFF2-40B4-BE49-F238E27FC236}">
                <a16:creationId xmlns:a16="http://schemas.microsoft.com/office/drawing/2014/main" id="{FAB87508-A604-EED7-A773-EA9321B30F70}"/>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8" name="Picture 7" descr="A woman smiling, looking up and pointing to black text above her that reads, ‘Watch out for misleading tax advice on social media.’ IRS logo displayed">
            <a:extLst>
              <a:ext uri="{FF2B5EF4-FFF2-40B4-BE49-F238E27FC236}">
                <a16:creationId xmlns:a16="http://schemas.microsoft.com/office/drawing/2014/main" id="{D0A01B15-D2EB-C10B-1B22-5322EE47C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42988"/>
            <a:ext cx="438912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54751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a:extLst>
              <a:ext uri="{FF2B5EF4-FFF2-40B4-BE49-F238E27FC236}">
                <a16:creationId xmlns:a16="http://schemas.microsoft.com/office/drawing/2014/main" id="{38E25E72-1DCC-4549-9D4B-DFE6A73EA3AD}"/>
              </a:ext>
            </a:extLst>
          </p:cNvPr>
          <p:cNvSpPr>
            <a:spLocks noGrp="1" noChangeArrowheads="1"/>
          </p:cNvSpPr>
          <p:nvPr>
            <p:ph type="title"/>
          </p:nvPr>
        </p:nvSpPr>
        <p:spPr/>
        <p:txBody>
          <a:bodyPr/>
          <a:lstStyle/>
          <a:p>
            <a:pPr algn="ctr" eaLnBrk="1" hangingPunct="1"/>
            <a:r>
              <a:rPr lang="en-US" altLang="en-US" dirty="0"/>
              <a:t>Future State &amp; Priorities Contd.</a:t>
            </a:r>
          </a:p>
        </p:txBody>
      </p:sp>
      <p:sp>
        <p:nvSpPr>
          <p:cNvPr id="22530" name="Rectangle 3">
            <a:extLst>
              <a:ext uri="{FF2B5EF4-FFF2-40B4-BE49-F238E27FC236}">
                <a16:creationId xmlns:a16="http://schemas.microsoft.com/office/drawing/2014/main" id="{33302791-A312-4BAF-A1B3-B25B6EF0B041}"/>
              </a:ext>
            </a:extLst>
          </p:cNvPr>
          <p:cNvSpPr>
            <a:spLocks noGrp="1" noChangeArrowheads="1"/>
          </p:cNvSpPr>
          <p:nvPr>
            <p:ph idx="14"/>
          </p:nvPr>
        </p:nvSpPr>
        <p:spPr>
          <a:xfrm>
            <a:off x="1055440" y="1268760"/>
            <a:ext cx="10081120" cy="4968552"/>
          </a:xfrm>
        </p:spPr>
        <p:txBody>
          <a:bodyPr/>
          <a:lstStyle/>
          <a:p>
            <a:pPr lvl="0"/>
            <a:r>
              <a:rPr lang="en-US" sz="1600" dirty="0"/>
              <a:t>There are multiple options for most individual taxpayers </a:t>
            </a:r>
            <a:r>
              <a:rPr lang="en-US" sz="1600" dirty="0">
                <a:solidFill>
                  <a:schemeClr val="tx2"/>
                </a:solidFill>
              </a:rPr>
              <a:t>to receive </a:t>
            </a:r>
            <a:r>
              <a:rPr lang="en-US" sz="1600" dirty="0"/>
              <a:t>direct deposits. The IRS and Treasury will continually promote resources for opening a free or low-cost account by visiting </a:t>
            </a:r>
            <a:r>
              <a:rPr lang="en-US" sz="1600" u="sng" dirty="0">
                <a:hlinkClick r:id="rId3"/>
              </a:rPr>
              <a:t>FDIC: </a:t>
            </a:r>
            <a:r>
              <a:rPr lang="en-US" sz="1600" u="sng" dirty="0" err="1">
                <a:hlinkClick r:id="rId3"/>
              </a:rPr>
              <a:t>GetBanked</a:t>
            </a:r>
            <a:r>
              <a:rPr lang="en-US" sz="1600" dirty="0"/>
              <a:t> and </a:t>
            </a:r>
            <a:r>
              <a:rPr lang="en-US" sz="1600" u="sng" dirty="0">
                <a:hlinkClick r:id="rId4"/>
              </a:rPr>
              <a:t>MyCreditUnion.gov</a:t>
            </a:r>
            <a:r>
              <a:rPr lang="en-US" sz="1600" dirty="0"/>
              <a:t> for account options. </a:t>
            </a:r>
          </a:p>
          <a:p>
            <a:pPr lvl="0"/>
            <a:r>
              <a:rPr lang="en-US" sz="1600" dirty="0"/>
              <a:t>Many of the tax software companies and practitioners offer reloadable debit cards. This may be an option for some taxpayers.</a:t>
            </a:r>
          </a:p>
          <a:p>
            <a:r>
              <a:rPr lang="en-US" sz="1600" u="sng" dirty="0"/>
              <a:t>The Future Beyond 2026:</a:t>
            </a:r>
            <a:endParaRPr lang="en-US" sz="1600" dirty="0"/>
          </a:p>
          <a:p>
            <a:pPr marL="285750" indent="-285750">
              <a:buFont typeface="Arial" panose="020B0604020202020204" pitchFamily="34" charset="0"/>
              <a:buChar char="•"/>
            </a:pPr>
            <a:r>
              <a:rPr lang="en-US" sz="1600" dirty="0"/>
              <a:t>Opportunities to have similar processes for those individuals filing amended tax returns.</a:t>
            </a:r>
          </a:p>
          <a:p>
            <a:pPr marL="285750" indent="-285750">
              <a:buFont typeface="Arial" panose="020B0604020202020204" pitchFamily="34" charset="0"/>
              <a:buChar char="•"/>
            </a:pPr>
            <a:r>
              <a:rPr lang="en-US" sz="1600" dirty="0"/>
              <a:t>Improve access and work around International refunds and access to digital payments.</a:t>
            </a:r>
          </a:p>
          <a:p>
            <a:pPr marL="285750" indent="-285750">
              <a:buFont typeface="Arial" panose="020B0604020202020204" pitchFamily="34" charset="0"/>
              <a:buChar char="•"/>
            </a:pPr>
            <a:r>
              <a:rPr lang="en-US" sz="1600" dirty="0"/>
              <a:t>Incorporate any learnings from 2026 to improve the experience and expand direct deposit activities further in 2027. </a:t>
            </a:r>
          </a:p>
          <a:p>
            <a:pPr marL="285750" indent="-285750">
              <a:buFont typeface="Arial" panose="020B0604020202020204" pitchFamily="34" charset="0"/>
              <a:buChar char="•"/>
            </a:pPr>
            <a:r>
              <a:rPr lang="en-US" sz="1600"/>
              <a:t>Possible </a:t>
            </a:r>
            <a:r>
              <a:rPr lang="en-US" sz="1600" dirty="0"/>
              <a:t>updated guidance in the Summer of 2026. Stay tuned on IRS.gov and published material. </a:t>
            </a:r>
          </a:p>
          <a:p>
            <a:endParaRPr lang="en-US" sz="1400" dirty="0"/>
          </a:p>
          <a:p>
            <a:pPr lvl="0"/>
            <a:endParaRPr lang="en-US" sz="1400" dirty="0"/>
          </a:p>
          <a:p>
            <a:pPr eaLnBrk="1" hangingPunct="1">
              <a:buFontTx/>
              <a:buNone/>
            </a:pPr>
            <a:endParaRPr lang="en-US" altLang="en-US" dirty="0"/>
          </a:p>
        </p:txBody>
      </p:sp>
    </p:spTree>
    <p:extLst>
      <p:ext uri="{BB962C8B-B14F-4D97-AF65-F5344CB8AC3E}">
        <p14:creationId xmlns:p14="http://schemas.microsoft.com/office/powerpoint/2010/main" val="2170448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53C69F75-EF87-4A1B-8844-87180AC75A6D}"/>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03143" y="2225545"/>
            <a:ext cx="3785717" cy="2586832"/>
          </a:xfrm>
        </p:spPr>
      </p:pic>
      <p:sp>
        <p:nvSpPr>
          <p:cNvPr id="6" name="Rectangle 5">
            <a:extLst>
              <a:ext uri="{FF2B5EF4-FFF2-40B4-BE49-F238E27FC236}">
                <a16:creationId xmlns:a16="http://schemas.microsoft.com/office/drawing/2014/main" id="{43142C22-1830-4B38-93F0-9FDBF11BFC7C}"/>
              </a:ext>
            </a:extLst>
          </p:cNvPr>
          <p:cNvSpPr/>
          <p:nvPr/>
        </p:nvSpPr>
        <p:spPr>
          <a:xfrm>
            <a:off x="9152285" y="1619458"/>
            <a:ext cx="283265" cy="186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Slide Number Placeholder 4">
            <a:extLst>
              <a:ext uri="{FF2B5EF4-FFF2-40B4-BE49-F238E27FC236}">
                <a16:creationId xmlns:a16="http://schemas.microsoft.com/office/drawing/2014/main" id="{C62780BF-8387-922B-3E5F-6A3E81C81FB8}"/>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41</a:t>
            </a:fld>
            <a:endParaRPr kumimoji="0" lang="en-US" sz="20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415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IRS Individual Online Account “Help” from Scammers</a:t>
            </a:r>
          </a:p>
        </p:txBody>
      </p:sp>
      <p:sp>
        <p:nvSpPr>
          <p:cNvPr id="2" name="Slide Number Placeholder 4">
            <a:extLst>
              <a:ext uri="{FF2B5EF4-FFF2-40B4-BE49-F238E27FC236}">
                <a16:creationId xmlns:a16="http://schemas.microsoft.com/office/drawing/2014/main" id="{E7027C9C-AB04-4738-B1F8-65C7FBD29F45}"/>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5" name="Picture 4" descr="A danger meter goes from green to deep red. IRS logo. Text: Offers to help with your IRS Online Account may hide other intentions. Irs.gov/dirtydozen">
            <a:extLst>
              <a:ext uri="{FF2B5EF4-FFF2-40B4-BE49-F238E27FC236}">
                <a16:creationId xmlns:a16="http://schemas.microsoft.com/office/drawing/2014/main" id="{89D30FA3-A87C-8611-718B-EC75D8B6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57275"/>
            <a:ext cx="975360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659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wo women dressed in peach-colored tops, stand in front of a blue background looking at a phone. Text reads: ‘Verify the legitimacy of a charity before you give’. IRS logo displayed.">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Fake Charities</a:t>
            </a:r>
          </a:p>
        </p:txBody>
      </p:sp>
      <p:sp>
        <p:nvSpPr>
          <p:cNvPr id="2" name="Slide Number Placeholder 4" descr="Two women dressed in peach-colored tops, stand in front of a blue background looking at a phone. Text reads: ‘Verify the legitimacy of a charity before you give’. IRS logo displayed.">
            <a:extLst>
              <a:ext uri="{FF2B5EF4-FFF2-40B4-BE49-F238E27FC236}">
                <a16:creationId xmlns:a16="http://schemas.microsoft.com/office/drawing/2014/main" id="{F0889803-99E3-BF20-FCE1-8C6766BA38B4}"/>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5" name="Picture 4" descr="Two women dressed in peach-colored tops, stand in front of a blue background looking at a phone. Text reads: ‘Verify the legitimacy of a charity before you give’. IRS logo displayed.">
            <a:extLst>
              <a:ext uri="{FF2B5EF4-FFF2-40B4-BE49-F238E27FC236}">
                <a16:creationId xmlns:a16="http://schemas.microsoft.com/office/drawing/2014/main" id="{B17D34B0-CBE6-B9FA-A6A5-7A9F4DB55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28700"/>
            <a:ext cx="438912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9700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False Fuel Tax Credit Claims</a:t>
            </a:r>
          </a:p>
        </p:txBody>
      </p:sp>
      <p:sp>
        <p:nvSpPr>
          <p:cNvPr id="6" name="Slide Number Placeholder 4">
            <a:extLst>
              <a:ext uri="{FF2B5EF4-FFF2-40B4-BE49-F238E27FC236}">
                <a16:creationId xmlns:a16="http://schemas.microsoft.com/office/drawing/2014/main" id="{0083BF06-DB27-26C2-278A-F340CC5B12A9}"/>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4" name="Picture 3" descr="Fuel gauge reading empty. Text: Beware of false Fuel Tax Credit claims that will leave you on empty. IRS logo. URL displayed: irs.gov/dirtydozen.">
            <a:extLst>
              <a:ext uri="{FF2B5EF4-FFF2-40B4-BE49-F238E27FC236}">
                <a16:creationId xmlns:a16="http://schemas.microsoft.com/office/drawing/2014/main" id="{4E1182AF-7C4E-4255-45E8-BCF0F42ECD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506" y="1026149"/>
            <a:ext cx="9418988" cy="5486400"/>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3286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Credits for Sick Leave and Family Leave</a:t>
            </a:r>
          </a:p>
        </p:txBody>
      </p:sp>
      <p:sp>
        <p:nvSpPr>
          <p:cNvPr id="6" name="Slide Number Placeholder 4">
            <a:extLst>
              <a:ext uri="{FF2B5EF4-FFF2-40B4-BE49-F238E27FC236}">
                <a16:creationId xmlns:a16="http://schemas.microsoft.com/office/drawing/2014/main" id="{0083BF06-DB27-26C2-278A-F340CC5B12A9}"/>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7" name="Picture 6" descr="A young woman holding up her hand in a “Stop” gesture. Text: Keep the Dirty Dozen tax scams at a distance. IRS logo displayed.">
            <a:extLst>
              <a:ext uri="{FF2B5EF4-FFF2-40B4-BE49-F238E27FC236}">
                <a16:creationId xmlns:a16="http://schemas.microsoft.com/office/drawing/2014/main" id="{02A0F94A-A314-196F-1586-1A7CADF59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35841"/>
            <a:ext cx="4389119"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9359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A1AD9-93A4-A107-51D1-1B75C33989B2}"/>
              </a:ext>
            </a:extLst>
          </p:cNvPr>
          <p:cNvSpPr>
            <a:spLocks noGrp="1"/>
          </p:cNvSpPr>
          <p:nvPr>
            <p:ph type="title"/>
          </p:nvPr>
        </p:nvSpPr>
        <p:spPr/>
        <p:txBody>
          <a:bodyPr/>
          <a:lstStyle/>
          <a:p>
            <a:r>
              <a:rPr lang="en-US" dirty="0"/>
              <a:t>Bogus self-employment tax credit</a:t>
            </a:r>
          </a:p>
        </p:txBody>
      </p:sp>
      <p:sp>
        <p:nvSpPr>
          <p:cNvPr id="6" name="Slide Number Placeholder 4">
            <a:extLst>
              <a:ext uri="{FF2B5EF4-FFF2-40B4-BE49-F238E27FC236}">
                <a16:creationId xmlns:a16="http://schemas.microsoft.com/office/drawing/2014/main" id="{0083BF06-DB27-26C2-278A-F340CC5B12A9}"/>
              </a:ext>
            </a:extLst>
          </p:cNvPr>
          <p:cNvSpPr txBox="1">
            <a:spLocks/>
          </p:cNvSpPr>
          <p:nvPr/>
        </p:nvSpPr>
        <p:spPr>
          <a:xfrm>
            <a:off x="2054772" y="448649"/>
            <a:ext cx="497928" cy="368911"/>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781057C3-FDA3-B146-AA6C-F3C04E67C803}" type="slidenum">
              <a:rPr kumimoji="0" lang="en-US" sz="2000" b="1" i="0" u="none" strike="noStrike" kern="1200" cap="none" spc="0" normalizeH="0" baseline="0" noProof="0" smtClean="0">
                <a:ln>
                  <a:noFill/>
                </a:ln>
                <a:solidFill>
                  <a:srgbClr val="002060"/>
                </a:solidFill>
                <a:effectLst/>
                <a:uLnTx/>
                <a:uFillTx/>
                <a:latin typeface="Arial" panose="020B060402020202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a:ln>
                <a:noFill/>
              </a:ln>
              <a:solidFill>
                <a:srgbClr val="002060"/>
              </a:solidFill>
              <a:effectLst/>
              <a:uLnTx/>
              <a:uFillTx/>
              <a:latin typeface="Arial" panose="020B0604020202020204"/>
              <a:ea typeface="+mn-ea"/>
              <a:cs typeface="+mn-cs"/>
            </a:endParaRPr>
          </a:p>
        </p:txBody>
      </p:sp>
      <p:pic>
        <p:nvPicPr>
          <p:cNvPr id="5" name="Picture 4" descr="A man in a yellow T-shirt in a pensive pose. Text: Watch out for the Dirty Dozen list of tax scams. IRS logo displayed.">
            <a:extLst>
              <a:ext uri="{FF2B5EF4-FFF2-40B4-BE49-F238E27FC236}">
                <a16:creationId xmlns:a16="http://schemas.microsoft.com/office/drawing/2014/main" id="{55336602-7FB6-A635-9048-7665ED95C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0" y="1030327"/>
            <a:ext cx="4389120" cy="5486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45008752"/>
      </p:ext>
    </p:extLst>
  </p:cSld>
  <p:clrMapOvr>
    <a:masterClrMapping/>
  </p:clrMapOvr>
</p:sld>
</file>

<file path=ppt/theme/theme1.xml><?xml version="1.0" encoding="utf-8"?>
<a:theme xmlns:a="http://schemas.openxmlformats.org/drawingml/2006/main" name="3_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E89CA94-4990-1A45-B6B6-BE469415E864}" vid="{C6D425B4-ECF1-C34B-A660-CE74CF34DA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1f8cb8a-1a26-4db4-922d-c9c090ff98b7">DFACYFA53PKC-859062858-188</_dlc_DocId>
    <_dlc_DocIdUrl xmlns="01f8cb8a-1a26-4db4-922d-c9c090ff98b7">
      <Url>https://irsgov.sharepoint.com/sites/SJYWINMQ/_layouts/15/DocIdRedir.aspx?ID=DFACYFA53PKC-859062858-188</Url>
      <Description>DFACYFA53PKC-859062858-188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0E2B34E53327489B9B0C841D0DD0D8" ma:contentTypeVersion="10" ma:contentTypeDescription="Create a new document." ma:contentTypeScope="" ma:versionID="3fbc7e2c39b70675480954f782b2ad7a">
  <xsd:schema xmlns:xsd="http://www.w3.org/2001/XMLSchema" xmlns:xs="http://www.w3.org/2001/XMLSchema" xmlns:p="http://schemas.microsoft.com/office/2006/metadata/properties" xmlns:ns2="01f8cb8a-1a26-4db4-922d-c9c090ff98b7" xmlns:ns3="5cb87f8e-e9e0-4769-a5ab-28eb95099d09" targetNamespace="http://schemas.microsoft.com/office/2006/metadata/properties" ma:root="true" ma:fieldsID="8d8b6e5a81606bedd7938440d97cc420" ns2:_="" ns3:_="">
    <xsd:import namespace="01f8cb8a-1a26-4db4-922d-c9c090ff98b7"/>
    <xsd:import namespace="5cb87f8e-e9e0-4769-a5ab-28eb95099d0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8cb8a-1a26-4db4-922d-c9c090ff98b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b87f8e-e9e0-4769-a5ab-28eb95099d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4BF082-B854-40FD-90EB-8FE40FDA28B6}">
  <ds:schemaRefs>
    <ds:schemaRef ds:uri="http://purl.org/dc/elements/1.1/"/>
    <ds:schemaRef ds:uri="http://schemas.microsoft.com/office/2006/metadata/properties"/>
    <ds:schemaRef ds:uri="5cb87f8e-e9e0-4769-a5ab-28eb95099d09"/>
    <ds:schemaRef ds:uri="01f8cb8a-1a26-4db4-922d-c9c090ff98b7"/>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DE6A6864-4A2A-4B11-9E06-D28741A03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8cb8a-1a26-4db4-922d-c9c090ff98b7"/>
    <ds:schemaRef ds:uri="5cb87f8e-e9e0-4769-a5ab-28eb95099d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20E0C0-E20F-4186-A291-80D640D27787}">
  <ds:schemaRefs>
    <ds:schemaRef ds:uri="http://schemas.microsoft.com/sharepoint/v3/contenttype/forms"/>
  </ds:schemaRefs>
</ds:datastoreItem>
</file>

<file path=customXml/itemProps4.xml><?xml version="1.0" encoding="utf-8"?>
<ds:datastoreItem xmlns:ds="http://schemas.openxmlformats.org/officeDocument/2006/customXml" ds:itemID="{6A37F3E1-03AD-4670-96B0-E3F26725442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3073</TotalTime>
  <Words>1561</Words>
  <Application>Microsoft Office PowerPoint</Application>
  <PresentationFormat>Widescreen</PresentationFormat>
  <Paragraphs>236</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Black</vt:lpstr>
      <vt:lpstr>Calibri</vt:lpstr>
      <vt:lpstr>Open Sans</vt:lpstr>
      <vt:lpstr>Times New Roman</vt:lpstr>
      <vt:lpstr>Wingdings</vt:lpstr>
      <vt:lpstr>3_DS17-003_PPT Temp_Classic_032519Final</vt:lpstr>
      <vt:lpstr>2025 Tax Scams &amp; How to Avoid Them  </vt:lpstr>
      <vt:lpstr>IRS Dirty Dozen Tax Scams</vt:lpstr>
      <vt:lpstr>Email Phishing Scams</vt:lpstr>
      <vt:lpstr>Bad Social Media Advice</vt:lpstr>
      <vt:lpstr>IRS Individual Online Account “Help” from Scammers</vt:lpstr>
      <vt:lpstr>Fake Charities</vt:lpstr>
      <vt:lpstr>False Fuel Tax Credit Claims</vt:lpstr>
      <vt:lpstr>Credits for Sick Leave and Family Leave</vt:lpstr>
      <vt:lpstr>Bogus self-employment tax credit</vt:lpstr>
      <vt:lpstr>Improper household employment taxes</vt:lpstr>
      <vt:lpstr>The Overstated Withholding Scam</vt:lpstr>
      <vt:lpstr>Misleading Offers in Compromise</vt:lpstr>
      <vt:lpstr>Ghost Tax Return Preparers</vt:lpstr>
      <vt:lpstr>New Client Scams and Spear Phishing</vt:lpstr>
      <vt:lpstr>Watch Out for Other Abusive Schemes</vt:lpstr>
      <vt:lpstr>Recovering from a Scam: Protecting Finances </vt:lpstr>
      <vt:lpstr>Recovering from a Scam: Protecting Tax Information</vt:lpstr>
      <vt:lpstr>Recovering from a Scam: Report Loss of Identity </vt:lpstr>
      <vt:lpstr>How to Report an Abusive Tax Scheme</vt:lpstr>
      <vt:lpstr> Online Account for Individuals </vt:lpstr>
      <vt:lpstr>Individual Online Account</vt:lpstr>
      <vt:lpstr>Individual Online Account Options</vt:lpstr>
      <vt:lpstr>Profile</vt:lpstr>
      <vt:lpstr>Identity Protection Personal Identification Number (IP PIN)</vt:lpstr>
      <vt:lpstr>Account Balance</vt:lpstr>
      <vt:lpstr>Payment Options</vt:lpstr>
      <vt:lpstr>Payment Activity</vt:lpstr>
      <vt:lpstr>Tax Records</vt:lpstr>
      <vt:lpstr>Audit Status</vt:lpstr>
      <vt:lpstr>Refund Status</vt:lpstr>
      <vt:lpstr>Information Return Documents</vt:lpstr>
      <vt:lpstr>Notices and Letters</vt:lpstr>
      <vt:lpstr>Forms</vt:lpstr>
      <vt:lpstr>Authorizations</vt:lpstr>
      <vt:lpstr>Log in to Online Account on IRS.gov</vt:lpstr>
      <vt:lpstr>PowerPoint Presentation</vt:lpstr>
      <vt:lpstr>Current State &amp; Drivers for Change</vt:lpstr>
      <vt:lpstr>Transition Execution &amp; Communication Framework</vt:lpstr>
      <vt:lpstr>Future State &amp; Priorities</vt:lpstr>
      <vt:lpstr>Future State &amp; Priorities Contd.</vt:lpstr>
      <vt:lpstr>PowerPoint Presentation</vt:lpstr>
    </vt:vector>
  </TitlesOfParts>
  <Company>Internal Revenue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BAD – IRS DIRTY DOZEN TAX SCAMS</dc:title>
  <dc:creator>Zine Marc J</dc:creator>
  <cp:lastModifiedBy>Vuong, Mikaella T.</cp:lastModifiedBy>
  <cp:revision>10</cp:revision>
  <dcterms:created xsi:type="dcterms:W3CDTF">2023-10-25T15:28:23Z</dcterms:created>
  <dcterms:modified xsi:type="dcterms:W3CDTF">2025-11-20T17:38:44Z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0x010100770E2B34E53327489B9B0C841D0DD0D8</vt:lpwstr>
  </property>
  <property fmtid="{D5CDD505-2E9C-101B-9397-08002B2CF9AE}" pid="3" name="_dlc_DocIdItemGuid">
    <vt:lpwstr>5073ef87-09ab-4103-a9de-f14a7d09d599</vt:lpwstr>
  </property>
</Properties>
</file>