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5"/>
    <p:sldMasterId id="2147483913" r:id="rId6"/>
    <p:sldMasterId id="2147483921" r:id="rId7"/>
    <p:sldMasterId id="2147483952" r:id="rId8"/>
    <p:sldMasterId id="2147483956" r:id="rId9"/>
    <p:sldMasterId id="2147483968" r:id="rId10"/>
    <p:sldMasterId id="2147484005" r:id="rId11"/>
    <p:sldMasterId id="2147484022" r:id="rId12"/>
  </p:sldMasterIdLst>
  <p:notesMasterIdLst>
    <p:notesMasterId r:id="rId54"/>
  </p:notesMasterIdLst>
  <p:sldIdLst>
    <p:sldId id="277" r:id="rId13"/>
    <p:sldId id="2147477036" r:id="rId14"/>
    <p:sldId id="2143030165" r:id="rId15"/>
    <p:sldId id="2147477037" r:id="rId16"/>
    <p:sldId id="2147477038" r:id="rId17"/>
    <p:sldId id="2147477039" r:id="rId18"/>
    <p:sldId id="2147477040" r:id="rId19"/>
    <p:sldId id="2147477041" r:id="rId20"/>
    <p:sldId id="2147477042" r:id="rId21"/>
    <p:sldId id="2143030166" r:id="rId22"/>
    <p:sldId id="2143030150" r:id="rId23"/>
    <p:sldId id="2143030151" r:id="rId24"/>
    <p:sldId id="2143030103" r:id="rId25"/>
    <p:sldId id="2143030104" r:id="rId26"/>
    <p:sldId id="2147476978" r:id="rId27"/>
    <p:sldId id="2147477030" r:id="rId28"/>
    <p:sldId id="2147476970" r:id="rId29"/>
    <p:sldId id="2143030134" r:id="rId30"/>
    <p:sldId id="2143030146" r:id="rId31"/>
    <p:sldId id="298" r:id="rId32"/>
    <p:sldId id="2143030155" r:id="rId33"/>
    <p:sldId id="2143030148" r:id="rId34"/>
    <p:sldId id="2147477095" r:id="rId35"/>
    <p:sldId id="2147477096" r:id="rId36"/>
    <p:sldId id="2147477104" r:id="rId37"/>
    <p:sldId id="2147477098" r:id="rId38"/>
    <p:sldId id="2147477099" r:id="rId39"/>
    <p:sldId id="2147477090" r:id="rId40"/>
    <p:sldId id="2147477103" r:id="rId41"/>
    <p:sldId id="2143030168" r:id="rId42"/>
    <p:sldId id="2143030172" r:id="rId43"/>
    <p:sldId id="2147476967" r:id="rId44"/>
    <p:sldId id="2147477018" r:id="rId45"/>
    <p:sldId id="2147468801" r:id="rId46"/>
    <p:sldId id="2147477034" r:id="rId47"/>
    <p:sldId id="2147477031" r:id="rId48"/>
    <p:sldId id="2147477033" r:id="rId49"/>
    <p:sldId id="2147477007" r:id="rId50"/>
    <p:sldId id="2147477035" r:id="rId51"/>
    <p:sldId id="2147477022" r:id="rId52"/>
    <p:sldId id="310" r:id="rId53"/>
  </p:sldIdLst>
  <p:sldSz cx="9144000" cy="6858000" type="screen4x3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D86CD4-3342-0F5A-A61C-51656995D20D}" name="Laguna Idolina L" initials="LIL" userId="S::JSSFB@ds.irsnet.gov::93febbb7-619c-448f-91a2-5f55c9e2b8cd" providerId="AD"/>
  <p188:author id="{7199D4F4-53E5-6DAC-CA17-6F8B027FF934}" name="Mbugua-Dillard Naomi - ATSC" initials="MDNA" userId="S::SNQCB@ds.irsnet.gov::8e9cb723-6562-44a8-9241-4f6bf34db44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ne Marc J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7BB41-26CB-4222-83D8-8B08A9246228}" v="6" dt="2025-01-14T18:31:15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4" autoAdjust="0"/>
    <p:restoredTop sz="58779" autoAdjust="0"/>
  </p:normalViewPr>
  <p:slideViewPr>
    <p:cSldViewPr snapToGrid="0">
      <p:cViewPr varScale="1">
        <p:scale>
          <a:sx n="65" d="100"/>
          <a:sy n="65" d="100"/>
        </p:scale>
        <p:origin x="259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484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microsoft.com/office/2018/10/relationships/authors" Target="author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rs.gov/VITA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rs.gov/FreeFile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rs.gov/VITA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irs.gov/FreeFil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D721A-240A-4FDE-BB75-8F4A4BA5C6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AD442B-7063-4C67-9CB0-D475C5D43B2A}">
      <dgm:prSet/>
      <dgm:spPr>
        <a:effectLst>
          <a:outerShdw blurRad="50800" dist="38100" dir="13500000" algn="br" rotWithShape="0">
            <a:srgbClr val="C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algn="ctr"/>
          <a:r>
            <a:rPr lang="en-US" b="1" i="0" baseline="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www.IRS.gov/VITA</a:t>
          </a:r>
          <a:endParaRPr lang="en-US" b="1" dirty="0">
            <a:solidFill>
              <a:srgbClr val="FFFF00"/>
            </a:solidFill>
          </a:endParaRPr>
        </a:p>
      </dgm:t>
    </dgm:pt>
    <dgm:pt modelId="{852A222C-A8A5-466D-9120-1B24CC22E5DB}" type="parTrans" cxnId="{2EBF63A3-0069-4C89-9EFC-B53EC0F86868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9BB30D21-A04A-4BD0-BC60-EA61BEB0AE55}" type="sibTrans" cxnId="{2EBF63A3-0069-4C89-9EFC-B53EC0F86868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F840B16F-CDC5-4C16-8EAA-D00E0407BF53}" type="pres">
      <dgm:prSet presAssocID="{EF4D721A-240A-4FDE-BB75-8F4A4BA5C6A2}" presName="linear" presStyleCnt="0">
        <dgm:presLayoutVars>
          <dgm:animLvl val="lvl"/>
          <dgm:resizeHandles val="exact"/>
        </dgm:presLayoutVars>
      </dgm:prSet>
      <dgm:spPr/>
    </dgm:pt>
    <dgm:pt modelId="{357498EC-864E-4F0C-B9DD-D3126552462D}" type="pres">
      <dgm:prSet presAssocID="{DAAD442B-7063-4C67-9CB0-D475C5D43B2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6FA3878-3B47-44FF-85A6-4C48EA71CFE5}" type="presOf" srcId="{DAAD442B-7063-4C67-9CB0-D475C5D43B2A}" destId="{357498EC-864E-4F0C-B9DD-D3126552462D}" srcOrd="0" destOrd="0" presId="urn:microsoft.com/office/officeart/2005/8/layout/vList2"/>
    <dgm:cxn modelId="{2EBF63A3-0069-4C89-9EFC-B53EC0F86868}" srcId="{EF4D721A-240A-4FDE-BB75-8F4A4BA5C6A2}" destId="{DAAD442B-7063-4C67-9CB0-D475C5D43B2A}" srcOrd="0" destOrd="0" parTransId="{852A222C-A8A5-466D-9120-1B24CC22E5DB}" sibTransId="{9BB30D21-A04A-4BD0-BC60-EA61BEB0AE55}"/>
    <dgm:cxn modelId="{AB5667D2-BB8E-4EDC-940F-F17A4F9C9F8C}" type="presOf" srcId="{EF4D721A-240A-4FDE-BB75-8F4A4BA5C6A2}" destId="{F840B16F-CDC5-4C16-8EAA-D00E0407BF53}" srcOrd="0" destOrd="0" presId="urn:microsoft.com/office/officeart/2005/8/layout/vList2"/>
    <dgm:cxn modelId="{577133E3-85BE-46CF-9D3E-AD2F00A61033}" type="presParOf" srcId="{F840B16F-CDC5-4C16-8EAA-D00E0407BF53}" destId="{357498EC-864E-4F0C-B9DD-D3126552462D}" srcOrd="0" destOrd="0" presId="urn:microsoft.com/office/officeart/2005/8/layout/vList2"/>
  </dgm:cxnLst>
  <dgm:bg>
    <a:effectLst>
      <a:outerShdw blurRad="50800" dist="38100" dir="13500000" algn="br" rotWithShape="0">
        <a:srgbClr val="C00000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7CB59A-2380-423E-978E-BA3CC9A77F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B3D133-6AF8-4E97-9A15-E2F5060F1A99}">
      <dgm:prSet custT="1"/>
      <dgm:spPr>
        <a:effectLst>
          <a:outerShdw blurRad="50800" dist="38100" dir="13500000" algn="br" rotWithShape="0">
            <a:srgbClr val="C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algn="ctr"/>
          <a:r>
            <a:rPr lang="en-US" sz="2400" b="1" i="0" baseline="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www.IRS.gov/FreeFile</a:t>
          </a:r>
          <a:endParaRPr lang="en-US" sz="2400" b="1" dirty="0">
            <a:solidFill>
              <a:srgbClr val="FFFF00"/>
            </a:solidFill>
          </a:endParaRPr>
        </a:p>
      </dgm:t>
    </dgm:pt>
    <dgm:pt modelId="{0F06809C-7DBB-48FD-95D0-15D3A5745A66}" type="parTrans" cxnId="{F5577422-0602-4D6A-A2A2-85E2CD37B10A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B7B7B77B-B5A1-4898-95A4-68F10AE6B7D9}" type="sibTrans" cxnId="{F5577422-0602-4D6A-A2A2-85E2CD37B10A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45775BA8-8B96-4170-9126-8C712B6E34F2}" type="pres">
      <dgm:prSet presAssocID="{ED7CB59A-2380-423E-978E-BA3CC9A77FD0}" presName="linear" presStyleCnt="0">
        <dgm:presLayoutVars>
          <dgm:animLvl val="lvl"/>
          <dgm:resizeHandles val="exact"/>
        </dgm:presLayoutVars>
      </dgm:prSet>
      <dgm:spPr/>
    </dgm:pt>
    <dgm:pt modelId="{6E7FA8E9-29F3-4B3D-BE34-B49375E24D0F}" type="pres">
      <dgm:prSet presAssocID="{1DB3D133-6AF8-4E97-9A15-E2F5060F1A99}" presName="parentText" presStyleLbl="node1" presStyleIdx="0" presStyleCnt="1" custLinFactNeighborY="937">
        <dgm:presLayoutVars>
          <dgm:chMax val="0"/>
          <dgm:bulletEnabled val="1"/>
        </dgm:presLayoutVars>
      </dgm:prSet>
      <dgm:spPr/>
    </dgm:pt>
  </dgm:ptLst>
  <dgm:cxnLst>
    <dgm:cxn modelId="{FFC17112-726F-41F1-815A-FB0E3CB57BFF}" type="presOf" srcId="{1DB3D133-6AF8-4E97-9A15-E2F5060F1A99}" destId="{6E7FA8E9-29F3-4B3D-BE34-B49375E24D0F}" srcOrd="0" destOrd="0" presId="urn:microsoft.com/office/officeart/2005/8/layout/vList2"/>
    <dgm:cxn modelId="{F5577422-0602-4D6A-A2A2-85E2CD37B10A}" srcId="{ED7CB59A-2380-423E-978E-BA3CC9A77FD0}" destId="{1DB3D133-6AF8-4E97-9A15-E2F5060F1A99}" srcOrd="0" destOrd="0" parTransId="{0F06809C-7DBB-48FD-95D0-15D3A5745A66}" sibTransId="{B7B7B77B-B5A1-4898-95A4-68F10AE6B7D9}"/>
    <dgm:cxn modelId="{ED8CD0FB-1A0B-4459-9CC6-7707E67BDDA8}" type="presOf" srcId="{ED7CB59A-2380-423E-978E-BA3CC9A77FD0}" destId="{45775BA8-8B96-4170-9126-8C712B6E34F2}" srcOrd="0" destOrd="0" presId="urn:microsoft.com/office/officeart/2005/8/layout/vList2"/>
    <dgm:cxn modelId="{EAB54F6E-8200-49F3-904E-99FF8CFD2323}" type="presParOf" srcId="{45775BA8-8B96-4170-9126-8C712B6E34F2}" destId="{6E7FA8E9-29F3-4B3D-BE34-B49375E24D0F}" srcOrd="0" destOrd="0" presId="urn:microsoft.com/office/officeart/2005/8/layout/vList2"/>
  </dgm:cxnLst>
  <dgm:bg>
    <a:effectLst>
      <a:outerShdw blurRad="50800" dist="38100" dir="13500000" algn="br" rotWithShape="0">
        <a:srgbClr val="C00000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498EC-864E-4F0C-B9DD-D3126552462D}">
      <dsp:nvSpPr>
        <dsp:cNvPr id="0" name=""/>
        <dsp:cNvSpPr/>
      </dsp:nvSpPr>
      <dsp:spPr>
        <a:xfrm>
          <a:off x="0" y="11587"/>
          <a:ext cx="9144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srgbClr val="C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www.IRS.gov/VITA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27415" y="39002"/>
        <a:ext cx="9089170" cy="506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FA8E9-29F3-4B3D-BE34-B49375E24D0F}">
      <dsp:nvSpPr>
        <dsp:cNvPr id="0" name=""/>
        <dsp:cNvSpPr/>
      </dsp:nvSpPr>
      <dsp:spPr>
        <a:xfrm>
          <a:off x="0" y="429"/>
          <a:ext cx="9144000" cy="461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srgbClr val="C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www.IRS.gov/FreeFile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22516" y="22945"/>
        <a:ext cx="9098968" cy="416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395506-73AE-4F3C-AD42-D20B9450022C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895A4F-B171-4772-B411-93285C988D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7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1174750"/>
            <a:ext cx="4184650" cy="3138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>
                <a:solidFill>
                  <a:prstClr val="black"/>
                </a:solidFill>
                <a:latin typeface="Calibri"/>
              </a:rPr>
              <a:pPr defTabSz="698830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470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66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442592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0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442592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5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765175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>
                <a:solidFill>
                  <a:prstClr val="black"/>
                </a:solidFill>
                <a:latin typeface="Calibri"/>
              </a:rPr>
              <a:pPr defTabSz="698830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227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3513" y="63658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>
                <a:solidFill>
                  <a:prstClr val="black"/>
                </a:solidFill>
                <a:latin typeface="Calibri"/>
              </a:rPr>
              <a:pPr defTabSz="698830"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90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4700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5724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81BB485-ED9D-4C44-A606-8B021F049E2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548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971550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2051" y="4648200"/>
            <a:ext cx="6445943" cy="409123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18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149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320800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738731"/>
            <a:ext cx="6445943" cy="409123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19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073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919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919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2618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A203AE0C-5954-40F3-9786-BC10002A7F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9DC7F42F-E5FD-4F89-9B9B-B41BFC747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B2E4AB17-7EFC-4393-B898-DECD824BE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95822" indent="-304926">
              <a:spcBef>
                <a:spcPct val="30000"/>
              </a:spcBef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26402" indent="-242936">
              <a:spcBef>
                <a:spcPct val="30000"/>
              </a:spcBef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8974" indent="-242936">
              <a:spcBef>
                <a:spcPct val="30000"/>
              </a:spcBef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09871" indent="-242936">
              <a:spcBef>
                <a:spcPct val="30000"/>
              </a:spcBef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92390" indent="-24293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74908" indent="-24293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427" indent="-24293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39946" indent="-24293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F887B056-CCD9-42C3-BE6A-208226BEB16A}" type="slidenum">
              <a:rPr lang="en-GB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0239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648200"/>
            <a:ext cx="6445943" cy="4091235"/>
          </a:xfrm>
        </p:spPr>
        <p:txBody>
          <a:bodyPr/>
          <a:lstStyle/>
          <a:p>
            <a:pPr marL="0" lvl="1" defTabSz="46588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21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557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1863" y="790575"/>
            <a:ext cx="3071812" cy="2303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3916345"/>
            <a:ext cx="6445943" cy="4091235"/>
          </a:xfrm>
        </p:spPr>
        <p:txBody>
          <a:bodyPr/>
          <a:lstStyle/>
          <a:p>
            <a:pPr marR="442592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22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0067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24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0239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648200"/>
            <a:ext cx="6445943" cy="40912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24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7554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0239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648200"/>
            <a:ext cx="6445943" cy="40912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25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2271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0239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648200"/>
            <a:ext cx="6445943" cy="4091235"/>
          </a:xfrm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26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1637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0239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648200"/>
            <a:ext cx="6445943" cy="4091235"/>
          </a:xfrm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27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6656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03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36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9875" y="1385888"/>
            <a:ext cx="4397375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1045" y="4975669"/>
            <a:ext cx="6875673" cy="4295798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38687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738687">
                <a:defRPr/>
              </a:pPr>
              <a:t>29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593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30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5A4F-B171-4772-B411-93285C988D6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79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4"/>
          </a:xfrm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046A94FF-7E17-4EBA-9A58-A6C4592BCD6C}" type="slidenum"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GB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775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246063"/>
            <a:ext cx="2111375" cy="1582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2482" y="2097111"/>
            <a:ext cx="6361676" cy="7102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53485ED-A6E2-45C5-8A27-C891329F6B6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053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038">
              <a:defRPr/>
            </a:pPr>
            <a:fld id="{7462DAD7-FDB9-4986-B181-71AB20447EC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5038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471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256238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64D2C1-5974-4176-9081-161DD917576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4293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05895A4F-B171-4772-B411-93285C988D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35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0400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0" fontAlgn="base" hangingPunct="0">
              <a:lnSpc>
                <a:spcPct val="107000"/>
              </a:lnSpc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919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919">
                <a:defRPr/>
              </a:pPr>
              <a:t>36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3916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883125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919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919">
                <a:defRPr/>
              </a:pPr>
              <a:t>37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2745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84785">
              <a:defRPr/>
            </a:pPr>
            <a:fld id="{F153E671-1AC9-4DD8-8E46-ED7532C61B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84785">
                <a:defRPr/>
              </a:pPr>
              <a:t>38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3943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05895A4F-B171-4772-B411-93285C988D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67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5895A4F-B171-4772-B411-93285C988D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682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20141" fontAlgn="base">
              <a:spcBef>
                <a:spcPct val="0"/>
              </a:spcBef>
              <a:spcAft>
                <a:spcPct val="0"/>
              </a:spcAft>
              <a:defRPr/>
            </a:pPr>
            <a:fld id="{110B7424-6E4A-4906-8B70-6480126EBA5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20141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CC219C-1243-413C-141B-72C749605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B48B6-5DAC-2C7E-94C5-3804ACA25A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96503" tIns="48252" rIns="96503" bIns="48252"/>
          <a:lstStyle/>
          <a:p>
            <a:pPr algn="l"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4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B5A621C9-9A53-B447-BED6-8A1239BBCD0B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7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05895A4F-B171-4772-B411-93285C988D6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543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320800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738731"/>
            <a:ext cx="6445943" cy="409123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6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698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320800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738731"/>
            <a:ext cx="6445943" cy="409123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7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324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958850"/>
            <a:ext cx="4187825" cy="3141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2229" y="4738731"/>
            <a:ext cx="6445943" cy="409123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98830">
              <a:defRPr/>
            </a:pPr>
            <a:fld id="{B5A621C9-9A53-B447-BED6-8A1239BBCD0B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698830">
                <a:defRPr/>
              </a:pPr>
              <a:t>8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9136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0500" y="1182688"/>
            <a:ext cx="4257675" cy="3194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2EF06FC8-8C60-44FF-A740-5D411A97942F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2C8B6D1-8E32-E628-5D77-F754551BF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9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671AD-156A-4271-9BD0-7290F73F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0401" y="266186"/>
            <a:ext cx="5178425" cy="606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4F53C7-601D-4F57-ABED-6127708E89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E653FA2-0C43-4B49-88D2-43BBA4266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7" y="400202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rgbClr val="B3194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8BEA975-273A-40CB-B093-62974F00D1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7"/>
            <a:ext cx="6418580" cy="936625"/>
          </a:xfrm>
        </p:spPr>
        <p:txBody>
          <a:bodyPr/>
          <a:lstStyle>
            <a:lvl1pPr>
              <a:defRPr sz="180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905BF6B-ED48-43C0-B3EF-A13EF8FD9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5"/>
            <a:ext cx="2446338" cy="377507"/>
          </a:xfr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8206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fld id="{958732F9-D5FE-4DA3-9240-C23AB02A04BD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76541" y="1209095"/>
            <a:ext cx="4197315" cy="133208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79AD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E9CFB-FF05-4AB0-8DF7-8383C5734A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-2596817" y="2876198"/>
            <a:ext cx="2358784" cy="1237124"/>
          </a:xfrm>
        </p:spPr>
        <p:txBody>
          <a:bodyPr>
            <a:noAutofit/>
          </a:bodyPr>
          <a:lstStyle>
            <a:lvl1pPr>
              <a:defRPr sz="105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8540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188720"/>
            <a:ext cx="3082739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188720"/>
            <a:ext cx="3257550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/>
        </p:nvCxnSpPr>
        <p:spPr>
          <a:xfrm>
            <a:off x="531495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5A16048-5E97-0B4B-8AF7-6E37189E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BCA0455-726B-5C42-836E-5F7AD80E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955E42-BE89-C849-9591-6A5226F7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  <p:cxnSp>
        <p:nvCxnSpPr>
          <p:cNvPr id="14" name="Straight Connector 13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413573C-E79B-4C4D-AC63-A974F7A58DD6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5514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1188720"/>
            <a:ext cx="6858000" cy="457200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681163"/>
            <a:ext cx="325755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2505075"/>
            <a:ext cx="325755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399" y="1681163"/>
            <a:ext cx="325755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505075"/>
            <a:ext cx="325755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descr="A vertical divider line seperating content on the left of the slide from content on the right" title="Vertical Divider"/>
          <p:cNvCxnSpPr>
            <a:cxnSpLocks/>
          </p:cNvCxnSpPr>
          <p:nvPr/>
        </p:nvCxnSpPr>
        <p:spPr>
          <a:xfrm>
            <a:off x="5314950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42EBCA7-3604-C04F-A05D-46B9F32D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895434-B736-C24E-A370-A047BAD8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02F9159-DD35-AD4F-A9BC-46078143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  <p:cxnSp>
        <p:nvCxnSpPr>
          <p:cNvPr id="14" name="Straight Connector 13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F60B3A9F-3662-45EB-A306-E778F94D5CC4}"/>
              </a:ext>
            </a:extLst>
          </p:cNvPr>
          <p:cNvCxnSpPr>
            <a:cxnSpLocks/>
          </p:cNvCxnSpPr>
          <p:nvPr userDrawn="1"/>
        </p:nvCxnSpPr>
        <p:spPr>
          <a:xfrm>
            <a:off x="4573478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704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A6FD52-7357-3D40-AEB3-06C81927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DE9611-10E1-4A4B-888A-DCEA91C2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29A81C-F729-0B4B-84F4-89946C37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400209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2AD1-87E5-2749-B3FF-99CDB1670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774BF-4780-5D42-ADAE-28C21AF4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5750FE-9FA4-F249-9206-B72271E7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625551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1" y="1188720"/>
            <a:ext cx="2743200" cy="155448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188720"/>
            <a:ext cx="3943350" cy="4846320"/>
          </a:xfrm>
        </p:spPr>
        <p:txBody>
          <a:bodyPr/>
          <a:lstStyle>
            <a:lvl1pPr>
              <a:defRPr sz="24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5950" y="2926080"/>
            <a:ext cx="274320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58E683-2F41-3B44-86DB-CFE4C948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3B4B87-70FC-634D-8AA2-883B002E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05046D-D3C3-E846-991E-05D5E1B5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1715148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1188720"/>
            <a:ext cx="2743200" cy="155448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B31942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00600" y="1188720"/>
            <a:ext cx="394335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5950" y="2926080"/>
            <a:ext cx="274320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A213C33-CFD6-AB43-84B3-A1FDCB48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6EDCDBE-938C-0E49-92ED-64117C76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8AD138E-7192-EE4E-B5AA-2B251036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914936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C53FE-A1DA-4A2D-9F44-CFFC5030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2394166"/>
            <a:ext cx="6343650" cy="1487552"/>
          </a:xfrm>
        </p:spPr>
        <p:txBody>
          <a:bodyPr/>
          <a:lstStyle>
            <a:lvl1pPr>
              <a:defRPr sz="3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0235F6-E83A-4008-8827-46EAE89891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54317" y="322729"/>
            <a:ext cx="6343424" cy="511500"/>
          </a:xfrm>
        </p:spPr>
        <p:txBody>
          <a:bodyPr/>
          <a:lstStyle>
            <a:lvl1pPr>
              <a:defRPr sz="1275">
                <a:solidFill>
                  <a:srgbClr val="0A316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75B0CD-2AA6-436D-BF39-B223BE3EA6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85950" y="1919326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990F42-A49C-4398-9EE9-E590769235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5950" y="3979053"/>
            <a:ext cx="6858000" cy="828475"/>
          </a:xfrm>
        </p:spPr>
        <p:txBody>
          <a:bodyPr/>
          <a:lstStyle>
            <a:lvl1pPr>
              <a:defRPr sz="195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79E49CF-2009-4B01-B84B-8567CE1F52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16894" y="5145610"/>
            <a:ext cx="6927056" cy="926441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1511BE5-5709-49BB-BB62-58A86DDC1AE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354317" y="6494726"/>
            <a:ext cx="5205449" cy="271628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Taxpayer First Act Office</a:t>
            </a:r>
          </a:p>
        </p:txBody>
      </p:sp>
    </p:spTree>
    <p:extLst>
      <p:ext uri="{BB962C8B-B14F-4D97-AF65-F5344CB8AC3E}">
        <p14:creationId xmlns:p14="http://schemas.microsoft.com/office/powerpoint/2010/main" val="2788822735"/>
      </p:ext>
    </p:extLst>
  </p:cSld>
  <p:clrMapOvr>
    <a:masterClrMapping/>
  </p:clrMapOvr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C53FE-A1DA-4A2D-9F44-CFFC5030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179" y="2697687"/>
            <a:ext cx="6343650" cy="2231622"/>
          </a:xfrm>
        </p:spPr>
        <p:txBody>
          <a:bodyPr anchor="t"/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75B0CD-2AA6-436D-BF39-B223BE3EA6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86178" y="1673914"/>
            <a:ext cx="6343423" cy="926440"/>
          </a:xfrm>
        </p:spPr>
        <p:txBody>
          <a:bodyPr anchor="b"/>
          <a:lstStyle>
            <a:lvl1pPr algn="l">
              <a:defRPr sz="1125" b="0" u="none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990F42-A49C-4398-9EE9-E590769235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6178" y="5994833"/>
            <a:ext cx="4380380" cy="440548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1511BE5-5709-49BB-BB62-58A86DDC1AE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886178" y="6562478"/>
            <a:ext cx="5205449" cy="271628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Taxpayer First Act Office</a:t>
            </a:r>
          </a:p>
        </p:txBody>
      </p:sp>
      <p:graphicFrame>
        <p:nvGraphicFramePr>
          <p:cNvPr id="8" name="Table 7" descr="Table used to house the IRS Business Unit Name and IRS Office Name" title="IRS Wayfinder">
            <a:extLst>
              <a:ext uri="{FF2B5EF4-FFF2-40B4-BE49-F238E27FC236}">
                <a16:creationId xmlns:a16="http://schemas.microsoft.com/office/drawing/2014/main" id="{D461A1A9-DCDF-4B50-9BB9-F3A07F963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515984"/>
              </p:ext>
            </p:extLst>
          </p:nvPr>
        </p:nvGraphicFramePr>
        <p:xfrm>
          <a:off x="2429966" y="206780"/>
          <a:ext cx="3694269" cy="528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9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rgbClr val="0A3161"/>
                          </a:solidFill>
                          <a:latin typeface="Arial Black" panose="020B0A04020102020204" pitchFamily="34" charset="0"/>
                          <a:ea typeface="Arial" charset="0"/>
                          <a:cs typeface="Arial" charset="0"/>
                        </a:rPr>
                        <a:t>IRS Business Unit Name (No</a:t>
                      </a:r>
                      <a:r>
                        <a:rPr lang="en-US" sz="900" b="1" i="0" baseline="0">
                          <a:solidFill>
                            <a:srgbClr val="0A3161"/>
                          </a:solidFill>
                          <a:latin typeface="Arial Black" panose="020B0A04020102020204" pitchFamily="34" charset="0"/>
                          <a:ea typeface="Arial" charset="0"/>
                          <a:cs typeface="Arial" charset="0"/>
                        </a:rPr>
                        <a:t> Acronyms)</a:t>
                      </a:r>
                      <a:endParaRPr lang="en-US" sz="900" b="1" i="0">
                        <a:solidFill>
                          <a:srgbClr val="0A3161"/>
                        </a:solidFill>
                        <a:latin typeface="Arial Black" panose="020B0A04020102020204" pitchFamily="34" charset="0"/>
                        <a:ea typeface="Arial" charset="0"/>
                        <a:cs typeface="Arial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cap="all" baseline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IRS OFFICE NAME (See Instructions for Use in Notes)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524392"/>
      </p:ext>
    </p:extLst>
  </p:cSld>
  <p:clrMapOvr>
    <a:masterClrMapping/>
  </p:clrMapOvr>
  <p:hf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EC53FE-A1DA-4A2D-9F44-CFFC5030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179" y="2697687"/>
            <a:ext cx="6343650" cy="2231622"/>
          </a:xfrm>
        </p:spPr>
        <p:txBody>
          <a:bodyPr anchor="t"/>
          <a:lstStyle>
            <a:lvl1pPr>
              <a:lnSpc>
                <a:spcPct val="100000"/>
              </a:lnSpc>
              <a:defRPr sz="4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75B0CD-2AA6-436D-BF39-B223BE3EA6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86178" y="1673914"/>
            <a:ext cx="6343423" cy="926440"/>
          </a:xfrm>
        </p:spPr>
        <p:txBody>
          <a:bodyPr anchor="b"/>
          <a:lstStyle>
            <a:lvl1pPr algn="l">
              <a:defRPr sz="1125" b="0" u="none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990F42-A49C-4398-9EE9-E590769235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86178" y="5994833"/>
            <a:ext cx="4380380" cy="440548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1511BE5-5709-49BB-BB62-58A86DDC1AE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886178" y="6562478"/>
            <a:ext cx="5205449" cy="271628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Taxpayer First Act Office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17CA9FD-00ED-4642-A5C8-4497665BD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04672" y="345830"/>
            <a:ext cx="6343424" cy="511500"/>
          </a:xfrm>
        </p:spPr>
        <p:txBody>
          <a:bodyPr/>
          <a:lstStyle>
            <a:lvl1pPr>
              <a:defRPr sz="1275">
                <a:solidFill>
                  <a:srgbClr val="0A316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77725"/>
      </p:ext>
    </p:extLst>
  </p:cSld>
  <p:clrMapOvr>
    <a:masterClrMapping/>
  </p:clrMapOvr>
  <p:hf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4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2225B078-1E8B-4DA1-ADD3-DF8EA9F72D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858000" cy="640080"/>
          </a:xfrm>
          <a:prstGeom prst="rect">
            <a:avLst/>
          </a:prstGeom>
          <a:solidFill>
            <a:schemeClr val="bg1"/>
          </a:solidFill>
        </p:spPr>
        <p:txBody>
          <a:bodyPr lIns="260604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858000" cy="822960"/>
          </a:xfrm>
          <a:solidFill>
            <a:schemeClr val="bg1"/>
          </a:solidFill>
        </p:spPr>
        <p:txBody>
          <a:bodyPr lIns="260604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/>
        </p:nvCxnSpPr>
        <p:spPr>
          <a:xfrm flipH="1">
            <a:off x="-1" y="4850650"/>
            <a:ext cx="68580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 descr="Table used to house the IRS Business Unit Name and IRS Office Name" title="IRS Wayfinder">
            <a:extLst>
              <a:ext uri="{FF2B5EF4-FFF2-40B4-BE49-F238E27FC236}">
                <a16:creationId xmlns:a16="http://schemas.microsoft.com/office/drawing/2014/main" id="{1EB26244-3CB3-4549-B003-7E1A7437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99276"/>
              </p:ext>
            </p:extLst>
          </p:nvPr>
        </p:nvGraphicFramePr>
        <p:xfrm>
          <a:off x="2429966" y="206780"/>
          <a:ext cx="3694269" cy="528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4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9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rgbClr val="0A3161"/>
                          </a:solidFill>
                          <a:latin typeface="Arial Black" panose="020B0A04020102020204" pitchFamily="34" charset="0"/>
                          <a:ea typeface="Arial" charset="0"/>
                          <a:cs typeface="Arial" charset="0"/>
                        </a:rPr>
                        <a:t>IRS Business Unit Name (No</a:t>
                      </a:r>
                      <a:r>
                        <a:rPr lang="en-US" sz="900" b="1" i="0" baseline="0">
                          <a:solidFill>
                            <a:srgbClr val="0A3161"/>
                          </a:solidFill>
                          <a:latin typeface="Arial Black" panose="020B0A04020102020204" pitchFamily="34" charset="0"/>
                          <a:ea typeface="Arial" charset="0"/>
                          <a:cs typeface="Arial" charset="0"/>
                        </a:rPr>
                        <a:t> Acronyms)</a:t>
                      </a:r>
                      <a:endParaRPr lang="en-US" sz="900" b="1" i="0">
                        <a:solidFill>
                          <a:srgbClr val="0A3161"/>
                        </a:solidFill>
                        <a:latin typeface="Arial Black" panose="020B0A04020102020204" pitchFamily="34" charset="0"/>
                        <a:ea typeface="Arial" charset="0"/>
                        <a:cs typeface="Arial" charset="0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cap="all" baseline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IRS OFFICE NAME (See Instructions for Use in Notes)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09626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40911659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4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CFE45A6-A351-46C8-A44D-AA07E8B16D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858000" cy="640080"/>
          </a:xfrm>
          <a:prstGeom prst="rect">
            <a:avLst/>
          </a:prstGeom>
          <a:solidFill>
            <a:schemeClr val="bg1"/>
          </a:solidFill>
        </p:spPr>
        <p:txBody>
          <a:bodyPr lIns="260604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858000" cy="822960"/>
          </a:xfrm>
          <a:solidFill>
            <a:schemeClr val="bg1"/>
          </a:solidFill>
        </p:spPr>
        <p:txBody>
          <a:bodyPr lIns="260604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54090" y="128016"/>
            <a:ext cx="6343650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/>
        </p:nvCxnSpPr>
        <p:spPr>
          <a:xfrm flipH="1">
            <a:off x="-1" y="4850650"/>
            <a:ext cx="68580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58345"/>
      </p:ext>
    </p:extLst>
  </p:cSld>
  <p:clrMapOvr>
    <a:masterClrMapping/>
  </p:clrMapOvr>
  <p:hf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5950" y="1188720"/>
            <a:ext cx="6858000" cy="484632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808"/>
      </p:ext>
    </p:extLst>
  </p:cSld>
  <p:clrMapOvr>
    <a:masterClrMapping/>
  </p:clrMapOvr>
  <p:hf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541929"/>
            <a:ext cx="3257550" cy="4401670"/>
          </a:xfrm>
        </p:spPr>
        <p:txBody>
          <a:bodyPr/>
          <a:lstStyle>
            <a:lvl1pPr>
              <a:defRPr sz="1500" b="0">
                <a:solidFill>
                  <a:srgbClr val="0A3161"/>
                </a:solidFill>
              </a:defRPr>
            </a:lvl1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Taxpayer First Act Office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5747"/>
      </p:ext>
    </p:extLst>
  </p:cSld>
  <p:clrMapOvr>
    <a:masterClrMapping/>
  </p:clrMapOvr>
  <p:hf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Taxpayer First Act Office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2" name="Table Placeholder 6" descr="Example of IRS blue banded table style" title="Table Example">
            <a:extLst>
              <a:ext uri="{FF2B5EF4-FFF2-40B4-BE49-F238E27FC236}">
                <a16:creationId xmlns:a16="http://schemas.microsoft.com/office/drawing/2014/main" id="{96EC36E7-3EFE-417D-A923-7BBEB7A875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508731"/>
              </p:ext>
            </p:extLst>
          </p:nvPr>
        </p:nvGraphicFramePr>
        <p:xfrm>
          <a:off x="1954530" y="1249550"/>
          <a:ext cx="6789420" cy="4394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5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763" marR="76763"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54614"/>
      </p:ext>
    </p:extLst>
  </p:cSld>
  <p:clrMapOvr>
    <a:masterClrMapping/>
  </p:clrMapOvr>
  <p:hf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Taxpayer First Act Office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8" name="Table Placeholder 6" descr="Example of IRS blue banded table style" title="Table Example">
            <a:extLst>
              <a:ext uri="{FF2B5EF4-FFF2-40B4-BE49-F238E27FC236}">
                <a16:creationId xmlns:a16="http://schemas.microsoft.com/office/drawing/2014/main" id="{E9FEA915-730F-4D0B-8A25-1B6886A601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534984"/>
              </p:ext>
            </p:extLst>
          </p:nvPr>
        </p:nvGraphicFramePr>
        <p:xfrm>
          <a:off x="1954530" y="1371600"/>
          <a:ext cx="6789420" cy="4394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5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236794"/>
      </p:ext>
    </p:extLst>
  </p:cSld>
  <p:clrMapOvr>
    <a:masterClrMapping/>
  </p:clrMapOvr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188720"/>
            <a:ext cx="3257550" cy="4754880"/>
          </a:xfrm>
        </p:spPr>
        <p:txBody>
          <a:bodyPr/>
          <a:lstStyle>
            <a:lvl1pPr>
              <a:defRPr sz="900" b="0">
                <a:solidFill>
                  <a:srgbClr val="0A3161"/>
                </a:solidFill>
              </a:defRPr>
            </a:lvl1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Taxpayer First Act Office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2311"/>
      </p:ext>
    </p:extLst>
  </p:cSld>
  <p:clrMapOvr>
    <a:masterClrMapping/>
  </p:clrMapOvr>
  <p:hf hd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188720"/>
            <a:ext cx="3257550" cy="4754880"/>
          </a:xfrm>
        </p:spPr>
        <p:txBody>
          <a:bodyPr/>
          <a:lstStyle>
            <a:lvl1pPr>
              <a:defRPr sz="900" b="0">
                <a:solidFill>
                  <a:srgbClr val="0A3161"/>
                </a:solidFill>
              </a:defRPr>
            </a:lvl1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9678" y="1188721"/>
            <a:ext cx="3264272" cy="774551"/>
          </a:xfrm>
        </p:spPr>
        <p:txBody>
          <a:bodyPr/>
          <a:lstStyle>
            <a:lvl1pPr>
              <a:defRPr sz="105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A9C076B-581B-4A76-B931-2A8BC64065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Taxpayer First Act Office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US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82777"/>
      </p:ext>
    </p:extLst>
  </p:cSld>
  <p:clrMapOvr>
    <a:masterClrMapping/>
  </p:clrMapOvr>
  <p:hf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7C6502-6EA7-C145-BDC0-BCA06BC3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1830792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F47D-B992-804B-BE32-1324F78E3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7" y="3168309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88FE72-FD98-F94E-A039-B2AC1B3C26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4321849"/>
            <a:ext cx="6418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CE2F1-DFD5-754C-9E3F-12ACCAC23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1505727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716829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 Title Slide no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1803898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FD644-06DC-3D45-9CE4-FABCE2944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7" y="3141415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4294955"/>
            <a:ext cx="6418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9CB3C0-A269-B449-B2B6-55A49E7F1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1478833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B3BCA8-A564-A04C-8A7D-F05B20B5D9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2777" y="484524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23794278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115231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183343"/>
            <a:ext cx="4940621" cy="870243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4437194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0255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8229600" cy="3248026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0"/>
            <a:ext cx="8229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B319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55D1286-6D1D-0F4F-8444-0698CAF8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21263162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Alt Title Slide no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133161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228167"/>
            <a:ext cx="4940621" cy="843349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4462248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9280" y="473594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2795800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A1E0BB4-0DA1-B349-A3A6-F2208CE09D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41487921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4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539C152-2AE3-AF45-A579-1C0E0FA5F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51" y="207626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040237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00147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16807155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16769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9587505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1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21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9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682D34-D3D1-4431-983E-05F6327FF64A}"/>
              </a:ext>
            </a:extLst>
          </p:cNvPr>
          <p:cNvSpPr/>
          <p:nvPr userDrawn="1"/>
        </p:nvSpPr>
        <p:spPr>
          <a:xfrm>
            <a:off x="830317" y="1"/>
            <a:ext cx="8313683" cy="109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FBAE2-E227-4290-8C96-06ECC98B654D}"/>
              </a:ext>
            </a:extLst>
          </p:cNvPr>
          <p:cNvSpPr/>
          <p:nvPr userDrawn="1"/>
        </p:nvSpPr>
        <p:spPr>
          <a:xfrm rot="5400000">
            <a:off x="438839" y="-338924"/>
            <a:ext cx="157658" cy="8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63879-1FA5-4111-9374-B5AA4CCEAE99}"/>
              </a:ext>
            </a:extLst>
          </p:cNvPr>
          <p:cNvSpPr/>
          <p:nvPr userDrawn="1"/>
        </p:nvSpPr>
        <p:spPr>
          <a:xfrm rot="10800000">
            <a:off x="1473" y="68315"/>
            <a:ext cx="221222" cy="8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2D7510-FCD9-4438-AD43-38D9E8509070}"/>
              </a:ext>
            </a:extLst>
          </p:cNvPr>
          <p:cNvSpPr txBox="1">
            <a:spLocks/>
          </p:cNvSpPr>
          <p:nvPr userDrawn="1"/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81057C3-FDA3-B146-AA6C-F3C04E67C803}" type="slidenum">
              <a:rPr lang="en-US" sz="750" b="1" smtClean="0"/>
              <a:pPr algn="ctr"/>
              <a:t>‹#›</a:t>
            </a:fld>
            <a:endParaRPr lang="en-US" sz="75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94766-54F1-4CE0-818E-C076575DC327}"/>
              </a:ext>
            </a:extLst>
          </p:cNvPr>
          <p:cNvSpPr/>
          <p:nvPr userDrawn="1"/>
        </p:nvSpPr>
        <p:spPr>
          <a:xfrm rot="10800000">
            <a:off x="1050162" y="6455121"/>
            <a:ext cx="1041185" cy="253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0138829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CC8F0A-64BA-4391-B5E8-9D322220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2A70BD8-2FFF-45E3-9D58-044AB83DD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3450BD-6779-41E8-AB50-8E1E91209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6F47-50CE-485F-ACD5-EA6DFF797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94B784-2250-4304-B018-62F2723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5160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Slide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7C6502-6EA7-C145-BDC0-BCA06BC3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5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F47D-B992-804B-BE32-1324F78E3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9" y="400202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1631"/>
              </a:lnSpc>
              <a:spcBef>
                <a:spcPts val="0"/>
              </a:spcBef>
              <a:spcAft>
                <a:spcPts val="0"/>
              </a:spcAft>
              <a:buNone/>
              <a:defRPr sz="1463" b="0">
                <a:solidFill>
                  <a:srgbClr val="B3194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88FE72-FD98-F94E-A039-B2AC1B3C26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8"/>
            <a:ext cx="6418580" cy="936625"/>
          </a:xfrm>
        </p:spPr>
        <p:txBody>
          <a:bodyPr/>
          <a:lstStyle>
            <a:lvl1pPr>
              <a:defRPr sz="1013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CE2F1-DFD5-754C-9E3F-12ACCAC23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6"/>
            <a:ext cx="2446338" cy="377507"/>
          </a:xfrm>
        </p:spPr>
        <p:txBody>
          <a:bodyPr/>
          <a:lstStyle>
            <a:lvl1pPr>
              <a:defRPr sz="1013" b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641699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5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FD644-06DC-3D45-9CE4-FABCE2944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9" y="400202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1631"/>
              </a:lnSpc>
              <a:spcBef>
                <a:spcPts val="0"/>
              </a:spcBef>
              <a:spcAft>
                <a:spcPts val="0"/>
              </a:spcAft>
              <a:buNone/>
              <a:defRPr sz="1463" b="0">
                <a:solidFill>
                  <a:srgbClr val="B3194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8"/>
            <a:ext cx="6418580" cy="936625"/>
          </a:xfrm>
        </p:spPr>
        <p:txBody>
          <a:bodyPr/>
          <a:lstStyle>
            <a:lvl1pPr>
              <a:defRPr sz="1013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9CB3C0-A269-B449-B2B6-55A49E7F1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6"/>
            <a:ext cx="2446338" cy="377507"/>
          </a:xfrm>
        </p:spPr>
        <p:txBody>
          <a:bodyPr/>
          <a:lstStyle>
            <a:lvl1pPr>
              <a:defRPr sz="1013" b="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B3BCA8-A564-A04C-8A7D-F05B20B5D9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3899" y="128016"/>
            <a:ext cx="4821238" cy="685800"/>
          </a:xfrm>
        </p:spPr>
        <p:txBody>
          <a:bodyPr anchor="ctr">
            <a:normAutofit/>
          </a:bodyPr>
          <a:lstStyle>
            <a:lvl1pPr>
              <a:defRPr sz="956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12734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128017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602824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lt Title Slide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9" y="2697939"/>
            <a:ext cx="7293403" cy="226031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60" y="1592497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5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27125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lt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9" y="2697939"/>
            <a:ext cx="7293403" cy="226031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60" y="1592497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5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956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9938611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lt Title Slide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A1E0BB4-0DA1-B349-A3A6-F2208CE09D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157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5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 userDrawn="1"/>
        </p:nvCxnSpPr>
        <p:spPr>
          <a:xfrm flipH="1">
            <a:off x="-1" y="4850651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005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Alt Title Slide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539C152-2AE3-AF45-A579-1C0E0FA5F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157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5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 userDrawn="1"/>
        </p:nvCxnSpPr>
        <p:spPr>
          <a:xfrm flipH="1">
            <a:off x="-1" y="4850651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956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8982646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484632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12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730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01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2"/>
            <a:ext cx="8229600" cy="3248027"/>
          </a:xfrm>
          <a:prstGeom prst="rect">
            <a:avLst/>
          </a:prstGeom>
        </p:spPr>
        <p:txBody>
          <a:bodyPr anchor="b"/>
          <a:lstStyle>
            <a:lvl1pPr>
              <a:defRPr sz="3375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0"/>
            <a:ext cx="8229600" cy="1463040"/>
          </a:xfrm>
        </p:spPr>
        <p:txBody>
          <a:bodyPr/>
          <a:lstStyle>
            <a:lvl1pPr marL="0" indent="0">
              <a:buNone/>
              <a:defRPr sz="1350">
                <a:solidFill>
                  <a:srgbClr val="B3194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55D1286-6D1D-0F4F-8444-0698CAF8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887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128017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813149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3931920" cy="73152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81163"/>
            <a:ext cx="3931920" cy="73152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1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descr="A vertical divider line seperating content on the left of the slide from content on the right" title="Vertical Divider"/>
          <p:cNvCxnSpPr>
            <a:cxnSpLocks/>
          </p:cNvCxnSpPr>
          <p:nvPr userDrawn="1"/>
        </p:nvCxnSpPr>
        <p:spPr>
          <a:xfrm>
            <a:off x="4573478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62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34549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73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3931920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81163"/>
            <a:ext cx="3931920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1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descr="A vertical divider line seperating content on the left of the slide from content on the right" title="Vertical Divider"/>
          <p:cNvCxnSpPr>
            <a:cxnSpLocks/>
          </p:cNvCxnSpPr>
          <p:nvPr/>
        </p:nvCxnSpPr>
        <p:spPr>
          <a:xfrm>
            <a:off x="4573478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012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922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575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1575"/>
            </a:lvl1pPr>
            <a:lvl2pPr>
              <a:defRPr sz="1125"/>
            </a:lvl2pPr>
            <a:lvl3pPr>
              <a:defRPr sz="1125"/>
            </a:lvl3pPr>
            <a:lvl4pPr>
              <a:defRPr sz="900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1125" b="0">
                <a:solidFill>
                  <a:srgbClr val="0A316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565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350">
                <a:solidFill>
                  <a:srgbClr val="B31942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1125" b="0">
                <a:solidFill>
                  <a:srgbClr val="0A316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 to be used or cited as precedent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38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CC8F0A-64BA-4391-B5E8-9D322220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2A70BD8-2FFF-45E3-9D58-044AB83DD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3450BD-6779-41E8-AB50-8E1E91209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6F47-50CE-485F-ACD5-EA6DFF797E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94B784-2250-4304-B018-62F2723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45717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19354525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52646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solidFill>
                  <a:srgbClr val="003366"/>
                </a:solidFill>
                <a:latin typeface="+mn-lt"/>
              </a:defRPr>
            </a:lvl1pPr>
            <a:lvl2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>
                <a:solidFill>
                  <a:srgbClr val="003366"/>
                </a:solidFill>
                <a:latin typeface="+mn-lt"/>
              </a:defRPr>
            </a:lvl2pPr>
            <a:lvl3pPr marL="6858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366"/>
              </a:buClr>
              <a:defRPr sz="2600">
                <a:solidFill>
                  <a:srgbClr val="003366"/>
                </a:solidFill>
                <a:latin typeface="+mn-lt"/>
              </a:defRPr>
            </a:lvl3pPr>
            <a:lvl4pPr marL="10287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366"/>
              </a:buClr>
              <a:defRPr sz="2600">
                <a:solidFill>
                  <a:srgbClr val="003366"/>
                </a:solidFill>
                <a:latin typeface="+mn-lt"/>
              </a:defRPr>
            </a:lvl4pPr>
            <a:lvl5pPr marL="13716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>
                <a:solidFill>
                  <a:srgbClr val="0033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44234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264616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latin typeface="+mn-lt"/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latin typeface="+mn-lt"/>
              </a:defRPr>
            </a:lvl2pPr>
            <a:lvl3pPr marL="690563" indent="-35083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latin typeface="+mn-lt"/>
              </a:defRPr>
            </a:lvl3pPr>
            <a:lvl4pPr marL="1089025" indent="-349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>
                <a:latin typeface="+mn-lt"/>
              </a:defRPr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latin typeface="+mn-lt"/>
              </a:defRPr>
            </a:lvl5pPr>
            <a:lvl6pPr marL="1489075" indent="-4000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94B784-2250-4304-B018-62F2723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3523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  <a:lvl2pPr marL="342900" indent="-342900"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2pPr>
            <a:lvl3pPr marL="341313" indent="396875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3pPr>
            <a:lvl4pPr marL="914400" indent="-285750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4pPr>
            <a:lvl5pPr marL="914400" indent="396875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782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0A316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0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0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9666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86F4-A9FD-FB86-E246-80AFBE02A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 | Office/BOD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4DCC3C-F87B-6BD2-315D-94F554ADA4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C18A43-B9CE-420F-BA6F-EF4F56AA7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E8EA6C-FC2D-8AE9-5A59-4A3DC6C0D0A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1940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34549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093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9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2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60" y="1592500"/>
            <a:ext cx="4940621" cy="1043797"/>
          </a:xfrm>
        </p:spPr>
        <p:txBody>
          <a:bodyPr anchor="b"/>
          <a:lstStyle>
            <a:lvl1pPr>
              <a:lnSpc>
                <a:spcPts val="1139"/>
              </a:lnSpc>
              <a:spcBef>
                <a:spcPts val="0"/>
              </a:spcBef>
              <a:spcAft>
                <a:spcPts val="0"/>
              </a:spcAft>
              <a:defRPr sz="633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8"/>
            <a:ext cx="3687172" cy="377507"/>
          </a:xfrm>
        </p:spPr>
        <p:txBody>
          <a:bodyPr/>
          <a:lstStyle>
            <a:lvl1pPr>
              <a:defRPr sz="76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9901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5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0A316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63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0A316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221024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5950" y="1188720"/>
            <a:ext cx="6858000" cy="484632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4590" y="6263646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6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178703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1500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80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65858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Alt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1500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80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1700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4133052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CC8F0A-64BA-4391-B5E8-9D322220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Date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2A70BD8-2FFF-45E3-9D58-044AB83DD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Presentation Title | Office/BOD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3450BD-6779-41E8-AB50-8E1E91209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6F47-50CE-485F-ACD5-EA6DFF797E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94B784-2250-4304-B018-62F2723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1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1188720"/>
            <a:ext cx="6858000" cy="457200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681163"/>
            <a:ext cx="325755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2505075"/>
            <a:ext cx="325755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399" y="1681163"/>
            <a:ext cx="3257550" cy="7315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505075"/>
            <a:ext cx="325755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 descr="A vertical divider line seperating content on the left of the slide from content on the right" title="Vertical Divider"/>
          <p:cNvCxnSpPr>
            <a:cxnSpLocks/>
          </p:cNvCxnSpPr>
          <p:nvPr/>
        </p:nvCxnSpPr>
        <p:spPr>
          <a:xfrm>
            <a:off x="5314950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42EBCA7-3604-C04F-A05D-46B9F32D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6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895434-B736-C24E-A370-A047BAD8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02F9159-DD35-AD4F-A9BC-46078143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6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cxnSp>
        <p:nvCxnSpPr>
          <p:cNvPr id="14" name="Straight Connector 13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F60B3A9F-3662-45EB-A306-E778F94D5CC4}"/>
              </a:ext>
            </a:extLst>
          </p:cNvPr>
          <p:cNvCxnSpPr>
            <a:cxnSpLocks/>
          </p:cNvCxnSpPr>
          <p:nvPr userDrawn="1"/>
        </p:nvCxnSpPr>
        <p:spPr>
          <a:xfrm>
            <a:off x="4573478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48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7C6502-6EA7-C145-BDC0-BCA06BC3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1830794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F47D-B992-804B-BE32-1324F78E3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8" y="3168310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88FE72-FD98-F94E-A039-B2AC1B3C26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4321851"/>
            <a:ext cx="6418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CE2F1-DFD5-754C-9E3F-12ACCAC23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1505729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9571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 Title Slide no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180390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FD644-06DC-3D45-9CE4-FABCE2944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8" y="314141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4294957"/>
            <a:ext cx="6418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9CB3C0-A269-B449-B2B6-55A49E7F1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1478835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B3BCA8-A564-A04C-8A7D-F05B20B5D9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2778" y="484524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997733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115231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183345"/>
            <a:ext cx="4940621" cy="870243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4437196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521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Alt Title Slide no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133161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228169"/>
            <a:ext cx="4940621" cy="843349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4462250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9280" y="473594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76802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A1E0BB4-0DA1-B349-A3A6-F2208CE09D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59410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4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539C152-2AE3-AF45-A579-1C0E0FA5F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52" y="207626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811451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00147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2803376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A904BEA-C508-4C7A-86B8-B8D93433C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7405601-F65E-4D95-A579-157F24057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1500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CE6CDB1-ECD4-4EA0-8BD2-CBE6FCA16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80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F239174-F477-0E4F-B615-FB3C15EDE8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3479" y="315121"/>
            <a:ext cx="4659280" cy="496852"/>
          </a:xfrm>
        </p:spPr>
        <p:txBody>
          <a:bodyPr/>
          <a:lstStyle>
            <a:lvl1pPr>
              <a:defRPr sz="1700">
                <a:solidFill>
                  <a:srgbClr val="0A316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2075934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16771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1342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1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21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2/5/2021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Innovation Advisory Council | Taxpayer First Act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29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682D34-D3D1-4431-983E-05F6327FF64A}"/>
              </a:ext>
            </a:extLst>
          </p:cNvPr>
          <p:cNvSpPr/>
          <p:nvPr userDrawn="1"/>
        </p:nvSpPr>
        <p:spPr>
          <a:xfrm>
            <a:off x="830318" y="1"/>
            <a:ext cx="8313683" cy="109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FBAE2-E227-4290-8C96-06ECC98B654D}"/>
              </a:ext>
            </a:extLst>
          </p:cNvPr>
          <p:cNvSpPr/>
          <p:nvPr userDrawn="1"/>
        </p:nvSpPr>
        <p:spPr>
          <a:xfrm rot="5400000">
            <a:off x="438839" y="-338924"/>
            <a:ext cx="157658" cy="8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63879-1FA5-4111-9374-B5AA4CCEAE99}"/>
              </a:ext>
            </a:extLst>
          </p:cNvPr>
          <p:cNvSpPr/>
          <p:nvPr userDrawn="1"/>
        </p:nvSpPr>
        <p:spPr>
          <a:xfrm rot="10800000">
            <a:off x="1474" y="68315"/>
            <a:ext cx="221222" cy="83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2D7510-FCD9-4438-AD43-38D9E8509070}"/>
              </a:ext>
            </a:extLst>
          </p:cNvPr>
          <p:cNvSpPr txBox="1">
            <a:spLocks/>
          </p:cNvSpPr>
          <p:nvPr userDrawn="1"/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81057C3-FDA3-B146-AA6C-F3C04E67C803}" type="slidenum">
              <a:rPr lang="en-US" sz="750" b="1" smtClean="0"/>
              <a:pPr algn="ctr"/>
              <a:t>‹#›</a:t>
            </a:fld>
            <a:endParaRPr lang="en-US" sz="75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94766-54F1-4CE0-818E-C076575DC327}"/>
              </a:ext>
            </a:extLst>
          </p:cNvPr>
          <p:cNvSpPr/>
          <p:nvPr userDrawn="1"/>
        </p:nvSpPr>
        <p:spPr>
          <a:xfrm rot="10800000">
            <a:off x="1050163" y="6455123"/>
            <a:ext cx="1041185" cy="253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831422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350" b="0">
                <a:solidFill>
                  <a:srgbClr val="0A3161"/>
                </a:solidFill>
              </a:defRPr>
            </a:lvl1pPr>
            <a:lvl2pPr>
              <a:defRPr sz="900">
                <a:solidFill>
                  <a:srgbClr val="0A3161"/>
                </a:solidFill>
              </a:defRPr>
            </a:lvl2pPr>
            <a:lvl3pPr>
              <a:defRPr sz="900">
                <a:solidFill>
                  <a:srgbClr val="0A3161"/>
                </a:solidFill>
              </a:defRPr>
            </a:lvl3pPr>
            <a:lvl4pPr>
              <a:defRPr sz="900">
                <a:solidFill>
                  <a:srgbClr val="0A3161"/>
                </a:solidFill>
              </a:defRPr>
            </a:lvl4pPr>
            <a:lvl5pPr>
              <a:defRPr sz="9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Communication &amp; Liaision STAKEHOLDER LIASION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788" b="0">
                <a:solidFill>
                  <a:srgbClr val="0A3161"/>
                </a:solidFill>
              </a:defRPr>
            </a:lvl1pPr>
            <a:lvl2pPr>
              <a:defRPr sz="900">
                <a:solidFill>
                  <a:srgbClr val="0A3161"/>
                </a:solidFill>
              </a:defRPr>
            </a:lvl2pPr>
            <a:lvl3pPr>
              <a:defRPr sz="900">
                <a:solidFill>
                  <a:srgbClr val="0A3161"/>
                </a:solidFill>
              </a:defRPr>
            </a:lvl3pPr>
            <a:lvl4pPr>
              <a:defRPr sz="900">
                <a:solidFill>
                  <a:srgbClr val="0A3161"/>
                </a:solidFill>
              </a:defRPr>
            </a:lvl4pPr>
            <a:lvl5pPr>
              <a:defRPr sz="9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948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7C6502-6EA7-C145-BDC0-BCA06BC3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F47D-B992-804B-BE32-1324F78E3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7" y="400202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rgbClr val="B3194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88FE72-FD98-F94E-A039-B2AC1B3C26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7"/>
            <a:ext cx="6418580" cy="936625"/>
          </a:xfrm>
        </p:spPr>
        <p:txBody>
          <a:bodyPr/>
          <a:lstStyle>
            <a:lvl1pPr>
              <a:defRPr sz="180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CE2F1-DFD5-754C-9E3F-12ACCAC23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5"/>
            <a:ext cx="2446338" cy="377507"/>
          </a:xfr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6872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0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FD644-06DC-3D45-9CE4-FABCE2944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7" y="4002027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rgbClr val="B3194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7"/>
            <a:ext cx="6418580" cy="936625"/>
          </a:xfrm>
        </p:spPr>
        <p:txBody>
          <a:bodyPr/>
          <a:lstStyle>
            <a:lvl1pPr>
              <a:defRPr sz="180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9CB3C0-A269-B449-B2B6-55A49E7F1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5"/>
            <a:ext cx="2446338" cy="377507"/>
          </a:xfr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B3BCA8-A564-A04C-8A7D-F05B20B5D9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3899" y="128016"/>
            <a:ext cx="4821238" cy="685800"/>
          </a:xfrm>
        </p:spPr>
        <p:txBody>
          <a:bodyPr anchor="ctr">
            <a:normAutofit/>
          </a:bodyPr>
          <a:lstStyle>
            <a:lvl1pPr>
              <a:defRPr sz="1700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147096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1500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80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1622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A1E0BB4-0DA1-B349-A3A6-F2208CE09D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 userDrawn="1"/>
        </p:nvCxnSpPr>
        <p:spPr>
          <a:xfrm flipH="1">
            <a:off x="-1" y="485065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041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4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539C152-2AE3-AF45-A579-1C0E0FA5F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 userDrawn="1"/>
        </p:nvCxnSpPr>
        <p:spPr>
          <a:xfrm flipH="1">
            <a:off x="-1" y="485065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1700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22919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Office/BOD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9910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7EB164F-574A-4B1F-A6EE-417315912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49DA81-AAA2-4E01-A9F3-3A3434794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8963" y="272234"/>
            <a:ext cx="5067587" cy="487930"/>
          </a:xfrm>
        </p:spPr>
        <p:txBody>
          <a:bodyPr/>
          <a:lstStyle>
            <a:lvl1pPr>
              <a:defRPr sz="1700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1000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1000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1000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1000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dirty="0"/>
              <a:t>Click to enter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871DBE-D93C-4005-9968-84FBBBB9F059}"/>
              </a:ext>
            </a:extLst>
          </p:cNvPr>
          <p:cNvCxnSpPr/>
          <p:nvPr/>
        </p:nvCxnSpPr>
        <p:spPr>
          <a:xfrm flipH="1">
            <a:off x="-1" y="485065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20BD7DB-EA04-40E5-931E-B29055184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28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D66D28F-9F74-4294-A2DE-A004F1EA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FA479B-4ACF-45EA-AEA8-7B41ADC61533}"/>
              </a:ext>
            </a:extLst>
          </p:cNvPr>
          <p:cNvCxnSpPr/>
          <p:nvPr/>
        </p:nvCxnSpPr>
        <p:spPr>
          <a:xfrm flipH="1">
            <a:off x="0" y="480030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34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128017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19450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0A316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24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80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TXO Community Engagement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December 7, 2022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105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299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TXO Community Engagement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December 7, 2022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A1EA6-5B53-47FB-8EDF-436087D9FB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070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7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8" y="1592496"/>
            <a:ext cx="4940621" cy="1043797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4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3021325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52646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600">
                <a:solidFill>
                  <a:srgbClr val="003366"/>
                </a:solidFill>
                <a:latin typeface="+mn-lt"/>
              </a:defRPr>
            </a:lvl1pPr>
            <a:lvl2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>
                <a:solidFill>
                  <a:srgbClr val="003366"/>
                </a:solidFill>
                <a:latin typeface="+mn-lt"/>
              </a:defRPr>
            </a:lvl2pPr>
            <a:lvl3pPr marL="6858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366"/>
              </a:buClr>
              <a:defRPr sz="2600">
                <a:solidFill>
                  <a:srgbClr val="003366"/>
                </a:solidFill>
                <a:latin typeface="+mn-lt"/>
              </a:defRPr>
            </a:lvl3pPr>
            <a:lvl4pPr marL="10287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3366"/>
              </a:buClr>
              <a:defRPr sz="2600">
                <a:solidFill>
                  <a:srgbClr val="003366"/>
                </a:solidFill>
                <a:latin typeface="+mn-lt"/>
              </a:defRPr>
            </a:lvl4pPr>
            <a:lvl5pPr marL="13716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>
                <a:solidFill>
                  <a:srgbClr val="0033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487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>
            <a:lvl1pPr>
              <a:defRPr sz="2400">
                <a:solidFill>
                  <a:srgbClr val="002060"/>
                </a:solidFill>
              </a:defRPr>
            </a:lvl1pPr>
            <a:lvl2pPr marL="342900" indent="-342900"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2pPr>
            <a:lvl3pPr marL="341313" indent="396875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3pPr>
            <a:lvl4pPr marL="914400" indent="-285750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4pPr>
            <a:lvl5pPr marL="914400" indent="396875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811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0A316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0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0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558602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86F4-A9FD-FB86-E246-80AFBE02A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 | Office/BOD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4DCC3C-F87B-6BD2-315D-94F554ADA4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C18A43-B9CE-420F-BA6F-EF4F56AA7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E8EA6C-FC2D-8AE9-5A59-4A3DC6C0D0A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5318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Alt Title Slide Wayfin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9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2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60" y="1592500"/>
            <a:ext cx="4940621" cy="1043797"/>
          </a:xfrm>
        </p:spPr>
        <p:txBody>
          <a:bodyPr anchor="b"/>
          <a:lstStyle>
            <a:lvl1pPr>
              <a:lnSpc>
                <a:spcPts val="1139"/>
              </a:lnSpc>
              <a:spcBef>
                <a:spcPts val="0"/>
              </a:spcBef>
              <a:spcAft>
                <a:spcPts val="0"/>
              </a:spcAft>
              <a:defRPr sz="633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8"/>
            <a:ext cx="3687172" cy="377507"/>
          </a:xfrm>
        </p:spPr>
        <p:txBody>
          <a:bodyPr/>
          <a:lstStyle>
            <a:lvl1pPr>
              <a:defRPr sz="76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9996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fld id="{958732F9-D5FE-4DA3-9240-C23AB02A04BD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A1EA6-5B53-47FB-8EDF-436087D9FB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395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671AD-156A-4271-9BD0-7290F73F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0402" y="266188"/>
            <a:ext cx="5178425" cy="606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4F53C7-601D-4F57-ABED-6127708E89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2777" y="2664512"/>
            <a:ext cx="6998208" cy="121357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250" b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E653FA2-0C43-4B49-88D2-43BBA4266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2778" y="4002029"/>
            <a:ext cx="6998207" cy="828475"/>
          </a:xfrm>
        </p:spPr>
        <p:txBody>
          <a:bodyPr>
            <a:noAutofit/>
          </a:bodyPr>
          <a:lstStyle>
            <a:lvl1pPr marL="0" indent="0" algn="l">
              <a:lnSpc>
                <a:spcPts val="1631"/>
              </a:lnSpc>
              <a:spcBef>
                <a:spcPts val="0"/>
              </a:spcBef>
              <a:spcAft>
                <a:spcPts val="0"/>
              </a:spcAft>
              <a:buNone/>
              <a:defRPr sz="1463" b="0">
                <a:solidFill>
                  <a:srgbClr val="B31942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Presentation Subtitle</a:t>
            </a:r>
            <a:br>
              <a:rPr lang="en-US" dirty="0"/>
            </a:br>
            <a:r>
              <a:rPr lang="en-US" dirty="0"/>
              <a:t>Up to Two Lines of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8BEA975-273A-40CB-B093-62974F00D1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200" y="5155569"/>
            <a:ext cx="6418580" cy="936625"/>
          </a:xfrm>
        </p:spPr>
        <p:txBody>
          <a:bodyPr/>
          <a:lstStyle>
            <a:lvl1pPr>
              <a:defRPr sz="1013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905BF6B-ED48-43C0-B3EF-A13EF8FD9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2776" y="2339447"/>
            <a:ext cx="2446338" cy="377507"/>
          </a:xfrm>
        </p:spPr>
        <p:txBody>
          <a:bodyPr/>
          <a:lstStyle>
            <a:lvl1pPr>
              <a:defRPr sz="1013" b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6339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592498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6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13284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D7F19-49B6-4FA6-B348-D8D6AC149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8963" y="187386"/>
            <a:ext cx="5067587" cy="170071"/>
          </a:xfrm>
        </p:spPr>
        <p:txBody>
          <a:bodyPr/>
          <a:lstStyle>
            <a:lvl1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17A0B4-3999-4E22-B587-9C677AA665D8}"/>
              </a:ext>
            </a:extLst>
          </p:cNvPr>
          <p:cNvCxnSpPr>
            <a:cxnSpLocks/>
          </p:cNvCxnSpPr>
          <p:nvPr/>
        </p:nvCxnSpPr>
        <p:spPr>
          <a:xfrm>
            <a:off x="3128963" y="419100"/>
            <a:ext cx="55937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49DA81-AAA2-4E01-A9F3-3A3434794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964" y="455612"/>
            <a:ext cx="5067587" cy="304552"/>
          </a:xfrm>
        </p:spPr>
        <p:txBody>
          <a:bodyPr/>
          <a:lstStyle>
            <a:lvl1pPr>
              <a:defRPr sz="788">
                <a:solidFill>
                  <a:srgbClr val="0A3161"/>
                </a:solidFill>
                <a:latin typeface="+mn-lt"/>
              </a:defRPr>
            </a:lvl1pPr>
            <a:lvl2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904BEA-C508-4C7A-86B8-B8D93433C4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7405601-F65E-4D95-A579-157F24057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592498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CE6CDB1-ECD4-4EA0-8BD2-CBE6FCA16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6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72432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671AD-156A-4271-9BD0-7290F73F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0402" y="266188"/>
            <a:ext cx="5178425" cy="6064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ECCF5E-1FD8-446E-B304-56D5208CEC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IRS 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378261F-A58B-4A39-A2FA-71F0A32C9B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592498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ABCAB56-F224-4B09-8F3F-665B9719E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6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9989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D7F19-49B6-4FA6-B348-D8D6AC149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8963" y="187386"/>
            <a:ext cx="5067587" cy="170071"/>
          </a:xfrm>
        </p:spPr>
        <p:txBody>
          <a:bodyPr/>
          <a:lstStyle>
            <a:lvl1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17A0B4-3999-4E22-B587-9C677AA665D8}"/>
              </a:ext>
            </a:extLst>
          </p:cNvPr>
          <p:cNvCxnSpPr>
            <a:cxnSpLocks/>
          </p:cNvCxnSpPr>
          <p:nvPr/>
        </p:nvCxnSpPr>
        <p:spPr>
          <a:xfrm>
            <a:off x="3128963" y="419100"/>
            <a:ext cx="55937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49DA81-AAA2-4E01-A9F3-3A3434794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964" y="455612"/>
            <a:ext cx="5067587" cy="304552"/>
          </a:xfrm>
        </p:spPr>
        <p:txBody>
          <a:bodyPr/>
          <a:lstStyle>
            <a:lvl1pPr>
              <a:defRPr sz="788">
                <a:solidFill>
                  <a:srgbClr val="0A3161"/>
                </a:solidFill>
                <a:latin typeface="+mn-lt"/>
              </a:defRPr>
            </a:lvl1pPr>
            <a:lvl2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D46A4E0E-920E-4A2D-B945-896BDDE6E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871DBE-D93C-4005-9968-84FBBBB9F059}"/>
              </a:ext>
            </a:extLst>
          </p:cNvPr>
          <p:cNvCxnSpPr/>
          <p:nvPr/>
        </p:nvCxnSpPr>
        <p:spPr>
          <a:xfrm flipH="1">
            <a:off x="-1" y="485065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20BD7DB-EA04-40E5-931E-B29055184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157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D66D28F-9F74-4294-A2DE-A004F1EA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260240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77EB164F-574A-4B1F-A6EE-417315912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49DA81-AAA2-4E01-A9F3-3A3434794C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964" y="272234"/>
            <a:ext cx="5067587" cy="487930"/>
          </a:xfrm>
        </p:spPr>
        <p:txBody>
          <a:bodyPr/>
          <a:lstStyle>
            <a:lvl1pPr>
              <a:defRPr sz="956">
                <a:solidFill>
                  <a:srgbClr val="0A3161"/>
                </a:solidFill>
                <a:latin typeface="Arial Black" panose="020B0A04020102020204" pitchFamily="34" charset="0"/>
              </a:defRPr>
            </a:lvl1pPr>
            <a:lvl2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2pPr>
            <a:lvl3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3pPr>
            <a:lvl4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4pPr>
            <a:lvl5pPr>
              <a:defRPr sz="563">
                <a:solidFill>
                  <a:srgbClr val="0A316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871DBE-D93C-4005-9968-84FBBBB9F059}"/>
              </a:ext>
            </a:extLst>
          </p:cNvPr>
          <p:cNvCxnSpPr/>
          <p:nvPr/>
        </p:nvCxnSpPr>
        <p:spPr>
          <a:xfrm flipH="1">
            <a:off x="-1" y="485065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20BD7DB-EA04-40E5-931E-B29055184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400800" cy="640080"/>
          </a:xfrm>
          <a:prstGeom prst="rect">
            <a:avLst/>
          </a:prstGeom>
          <a:solidFill>
            <a:schemeClr val="bg1"/>
          </a:solidFill>
        </p:spPr>
        <p:txBody>
          <a:bodyPr lIns="914400" tIns="182880" rIns="0" anchor="t">
            <a:noAutofit/>
          </a:bodyPr>
          <a:lstStyle>
            <a:lvl1pPr algn="l">
              <a:defRPr sz="1575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D66D28F-9F74-4294-A2DE-A004F1EAA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400800" cy="731520"/>
          </a:xfrm>
          <a:solidFill>
            <a:schemeClr val="bg1"/>
          </a:solidFill>
        </p:spPr>
        <p:txBody>
          <a:bodyPr lIns="91440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FA479B-4ACF-45EA-AEA8-7B41ADC61533}"/>
              </a:ext>
            </a:extLst>
          </p:cNvPr>
          <p:cNvCxnSpPr/>
          <p:nvPr/>
        </p:nvCxnSpPr>
        <p:spPr>
          <a:xfrm flipH="1">
            <a:off x="0" y="4800300"/>
            <a:ext cx="64008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32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675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E2BDA7-E127-4660-8310-25CD82CBB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67" y="1254944"/>
            <a:ext cx="2957559" cy="22187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 descr="A horizontal divider line seperating content on the top of the slide from content on the bottom" title="Horizontal Divider">
            <a:extLst>
              <a:ext uri="{FF2B5EF4-FFF2-40B4-BE49-F238E27FC236}">
                <a16:creationId xmlns:a16="http://schemas.microsoft.com/office/drawing/2014/main" id="{F879BD02-478E-4A09-AEBC-A5E9374F99EB}"/>
              </a:ext>
            </a:extLst>
          </p:cNvPr>
          <p:cNvCxnSpPr/>
          <p:nvPr/>
        </p:nvCxnSpPr>
        <p:spPr>
          <a:xfrm flipH="1">
            <a:off x="5179005" y="3830989"/>
            <a:ext cx="2438399" cy="0"/>
          </a:xfrm>
          <a:prstGeom prst="line">
            <a:avLst/>
          </a:prstGeom>
          <a:ln w="12700"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ABECE0-F07D-416D-932E-9594E2FCE32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76542" y="3930765"/>
            <a:ext cx="3404931" cy="365121"/>
          </a:xfrm>
        </p:spPr>
        <p:txBody>
          <a:bodyPr>
            <a:noAutofit/>
          </a:bodyPr>
          <a:lstStyle>
            <a:lvl1pPr>
              <a:defRPr sz="675" b="0">
                <a:solidFill>
                  <a:schemeClr val="tx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797017-0754-41B1-86CC-003681F93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3946" y="4328663"/>
            <a:ext cx="1780654" cy="522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C877EF-0616-473E-B45A-4C1B4ED27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5428" y="4369534"/>
            <a:ext cx="1474787" cy="4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E9CFB-FF05-4AB0-8DF7-8383C5734A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-2596817" y="2876198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B15F2C-3803-4F56-B619-71885955C8B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890466" y="4906919"/>
            <a:ext cx="3796334" cy="1237124"/>
          </a:xfrm>
        </p:spPr>
        <p:txBody>
          <a:bodyPr>
            <a:noAutofit/>
          </a:bodyPr>
          <a:lstStyle>
            <a:lvl1pPr>
              <a:defRPr sz="506" b="0">
                <a:solidFill>
                  <a:srgbClr val="C00000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3F2D6D5-10CB-4E79-B996-6BC4A725FCC7}"/>
              </a:ext>
            </a:extLst>
          </p:cNvPr>
          <p:cNvSpPr txBox="1">
            <a:spLocks/>
          </p:cNvSpPr>
          <p:nvPr/>
        </p:nvSpPr>
        <p:spPr>
          <a:xfrm>
            <a:off x="6980706" y="1298344"/>
            <a:ext cx="728501" cy="1809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0000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Wayfinder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 descr="Image of a left pointing arrow to indicate where the wayfinder is on the slide" title="Left pointing arrow">
            <a:extLst>
              <a:ext uri="{FF2B5EF4-FFF2-40B4-BE49-F238E27FC236}">
                <a16:creationId xmlns:a16="http://schemas.microsoft.com/office/drawing/2014/main" id="{F984AB31-23AC-45C8-9090-F719C11AAAE5}"/>
              </a:ext>
            </a:extLst>
          </p:cNvPr>
          <p:cNvCxnSpPr>
            <a:cxnSpLocks/>
          </p:cNvCxnSpPr>
          <p:nvPr/>
        </p:nvCxnSpPr>
        <p:spPr>
          <a:xfrm flipH="1">
            <a:off x="6586799" y="1388828"/>
            <a:ext cx="35862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 descr="Red box overlaid on title slide image to show where the IRS wayfinder is located" title="Red Box">
            <a:extLst>
              <a:ext uri="{FF2B5EF4-FFF2-40B4-BE49-F238E27FC236}">
                <a16:creationId xmlns:a16="http://schemas.microsoft.com/office/drawing/2014/main" id="{93E7A7C5-1426-4D05-A5DF-9B998CE3DBD7}"/>
              </a:ext>
            </a:extLst>
          </p:cNvPr>
          <p:cNvSpPr/>
          <p:nvPr/>
        </p:nvSpPr>
        <p:spPr>
          <a:xfrm>
            <a:off x="5922365" y="1254940"/>
            <a:ext cx="630762" cy="2677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1325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4508206" cy="3542768"/>
          </a:xfrm>
        </p:spPr>
        <p:txBody>
          <a:bodyPr>
            <a:noAutofit/>
          </a:bodyPr>
          <a:lstStyle>
            <a:lvl1pPr>
              <a:defRPr sz="1013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A77278-5E7E-44B6-83DA-75DB42C27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50358" y="1677332"/>
            <a:ext cx="3171750" cy="620734"/>
            <a:chOff x="5052054" y="1371241"/>
            <a:chExt cx="3810645" cy="8173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F3780A-1513-4B57-B829-8DFECEC3EC76}"/>
                </a:ext>
              </a:extLst>
            </p:cNvPr>
            <p:cNvGrpSpPr/>
            <p:nvPr/>
          </p:nvGrpSpPr>
          <p:grpSpPr>
            <a:xfrm>
              <a:off x="5052054" y="1371241"/>
              <a:ext cx="3810645" cy="441029"/>
              <a:chOff x="5073826" y="1142635"/>
              <a:chExt cx="3871861" cy="44102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47476A-DBAC-4CF0-82F9-AD97846C60A2}"/>
                  </a:ext>
                </a:extLst>
              </p:cNvPr>
              <p:cNvSpPr/>
              <p:nvPr/>
            </p:nvSpPr>
            <p:spPr>
              <a:xfrm>
                <a:off x="5073826" y="1142635"/>
                <a:ext cx="3694938" cy="441029"/>
              </a:xfrm>
              <a:prstGeom prst="rect">
                <a:avLst/>
              </a:prstGeom>
              <a:solidFill>
                <a:srgbClr val="ECECE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6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82378D-D0A1-4602-94FA-9F05C702E681}"/>
                  </a:ext>
                </a:extLst>
              </p:cNvPr>
              <p:cNvSpPr txBox="1"/>
              <p:nvPr/>
            </p:nvSpPr>
            <p:spPr>
              <a:xfrm>
                <a:off x="5158341" y="1189883"/>
                <a:ext cx="3787346" cy="25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Theme Colors</a:t>
                </a:r>
                <a:endParaRPr kumimoji="0" lang="en-US" sz="675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BCE57E-ECE5-4D0A-955B-49C8AD747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2054" y="1729640"/>
              <a:ext cx="3634746" cy="45893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3700E2-D341-4523-9C47-C94775BC0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50356" y="2413314"/>
            <a:ext cx="3199125" cy="1748856"/>
            <a:chOff x="5052053" y="2949715"/>
            <a:chExt cx="3843536" cy="230275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F82901-3BDE-4563-B876-5A045DDAD2E7}"/>
                </a:ext>
              </a:extLst>
            </p:cNvPr>
            <p:cNvSpPr/>
            <p:nvPr/>
          </p:nvSpPr>
          <p:spPr>
            <a:xfrm>
              <a:off x="5052058" y="2949715"/>
              <a:ext cx="3694938" cy="707885"/>
            </a:xfrm>
            <a:prstGeom prst="rect">
              <a:avLst/>
            </a:prstGeom>
            <a:solidFill>
              <a:srgbClr val="ECEC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6BD8CB-EFFF-4BD6-87BE-965982F9E3A8}"/>
                </a:ext>
              </a:extLst>
            </p:cNvPr>
            <p:cNvSpPr txBox="1"/>
            <p:nvPr/>
          </p:nvSpPr>
          <p:spPr>
            <a:xfrm>
              <a:off x="5108243" y="2975246"/>
              <a:ext cx="3787346" cy="39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Theme Gradients</a:t>
              </a:r>
              <a:br>
                <a:rPr kumimoji="0" lang="en-US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675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(Only use as accents)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600F60-3370-4200-9229-4A636715D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2053" y="3575301"/>
              <a:ext cx="3689761" cy="1677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264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12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A1EA6-5B53-47FB-8EDF-436087D9FB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563">
                <a:solidFill>
                  <a:schemeClr val="tx1"/>
                </a:solidFill>
              </a:defRPr>
            </a:lvl1pPr>
            <a:lvl2pPr>
              <a:defRPr sz="563">
                <a:solidFill>
                  <a:schemeClr val="tx1"/>
                </a:solidFill>
              </a:defRPr>
            </a:lvl2pPr>
            <a:lvl3pPr>
              <a:defRPr sz="563">
                <a:solidFill>
                  <a:schemeClr val="tx1"/>
                </a:solidFill>
              </a:defRPr>
            </a:lvl3pPr>
            <a:lvl4pPr>
              <a:defRPr sz="563">
                <a:solidFill>
                  <a:schemeClr val="tx1"/>
                </a:solidFill>
              </a:defRPr>
            </a:lvl4pPr>
            <a:lvl5pPr>
              <a:defRPr sz="56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125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AC126-A96F-4BC0-ADBB-252CB2DA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91" y="1506634"/>
            <a:ext cx="9334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6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0186"/>
            <a:ext cx="3910260" cy="4014854"/>
          </a:xfrm>
        </p:spPr>
        <p:txBody>
          <a:bodyPr>
            <a:noAutofit/>
          </a:bodyPr>
          <a:lstStyle>
            <a:lvl1pPr>
              <a:defRPr sz="1125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B15F2C-3803-4F56-B619-71885955C8B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19491" y="2541184"/>
            <a:ext cx="3796334" cy="887819"/>
          </a:xfrm>
        </p:spPr>
        <p:txBody>
          <a:bodyPr>
            <a:noAutofit/>
          </a:bodyPr>
          <a:lstStyle>
            <a:lvl1pPr>
              <a:defRPr sz="1350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374162-11E1-4E8D-9E6D-02BA1852C5C3}"/>
              </a:ext>
            </a:extLst>
          </p:cNvPr>
          <p:cNvCxnSpPr/>
          <p:nvPr/>
        </p:nvCxnSpPr>
        <p:spPr>
          <a:xfrm>
            <a:off x="4919491" y="2456121"/>
            <a:ext cx="3796334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DFB753-4E73-4A2C-9BC8-7FC772EE68EE}"/>
              </a:ext>
            </a:extLst>
          </p:cNvPr>
          <p:cNvCxnSpPr/>
          <p:nvPr/>
        </p:nvCxnSpPr>
        <p:spPr>
          <a:xfrm>
            <a:off x="4919491" y="3533553"/>
            <a:ext cx="3796334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09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200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fld id="{958732F9-D5FE-4DA3-9240-C23AB02A04BD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105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203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125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7656F6B-0964-43EF-A0F1-D60CA9283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657" y="1830688"/>
            <a:ext cx="3276600" cy="27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 descr="Vertical Arrow pointing to where the footer information needs to be updated in a dialog box" title="Vertical Arrow">
            <a:extLst>
              <a:ext uri="{FF2B5EF4-FFF2-40B4-BE49-F238E27FC236}">
                <a16:creationId xmlns:a16="http://schemas.microsoft.com/office/drawing/2014/main" id="{99057176-9733-4CC5-89DC-2BCF7F9849CB}"/>
              </a:ext>
            </a:extLst>
          </p:cNvPr>
          <p:cNvCxnSpPr/>
          <p:nvPr/>
        </p:nvCxnSpPr>
        <p:spPr>
          <a:xfrm flipV="1">
            <a:off x="6477797" y="4057196"/>
            <a:ext cx="0" cy="6903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AD4CD45-A362-4492-8CE6-6551F6DCDB4E}"/>
              </a:ext>
            </a:extLst>
          </p:cNvPr>
          <p:cNvSpPr txBox="1">
            <a:spLocks/>
          </p:cNvSpPr>
          <p:nvPr/>
        </p:nvSpPr>
        <p:spPr>
          <a:xfrm>
            <a:off x="5466561" y="4797990"/>
            <a:ext cx="2015674" cy="3619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>
                <a:srgbClr val="00000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Areas to update text for footer</a:t>
            </a:r>
          </a:p>
        </p:txBody>
      </p:sp>
      <p:sp>
        <p:nvSpPr>
          <p:cNvPr id="25" name="Rectangle 24" descr="Red rectangle indicating where the footer information is in a dialog box" title="Red Rectangle">
            <a:extLst>
              <a:ext uri="{FF2B5EF4-FFF2-40B4-BE49-F238E27FC236}">
                <a16:creationId xmlns:a16="http://schemas.microsoft.com/office/drawing/2014/main" id="{A8F342FB-464B-47C4-AC83-D95CA5AF7EC6}"/>
              </a:ext>
            </a:extLst>
          </p:cNvPr>
          <p:cNvSpPr/>
          <p:nvPr/>
        </p:nvSpPr>
        <p:spPr>
          <a:xfrm>
            <a:off x="5504661" y="3885743"/>
            <a:ext cx="1868488" cy="1714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 descr="Red rectangle indicating where the footer information is in a dialog box" title="Red Rectangle">
            <a:extLst>
              <a:ext uri="{FF2B5EF4-FFF2-40B4-BE49-F238E27FC236}">
                <a16:creationId xmlns:a16="http://schemas.microsoft.com/office/drawing/2014/main" id="{CF2E2B2E-7F43-46DD-90DF-36C400F5B642}"/>
              </a:ext>
            </a:extLst>
          </p:cNvPr>
          <p:cNvSpPr/>
          <p:nvPr/>
        </p:nvSpPr>
        <p:spPr>
          <a:xfrm>
            <a:off x="5638801" y="3428543"/>
            <a:ext cx="1676401" cy="1714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44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39382-75BA-414A-9939-B1D66AC72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765300" y="903292"/>
            <a:ext cx="1382712" cy="1362075"/>
          </a:xfrm>
        </p:spPr>
        <p:txBody>
          <a:bodyPr/>
          <a:lstStyle>
            <a:lvl1pPr>
              <a:defRPr sz="563">
                <a:solidFill>
                  <a:schemeClr val="tx1"/>
                </a:solidFill>
              </a:defRPr>
            </a:lvl1pPr>
            <a:lvl2pPr>
              <a:defRPr sz="563">
                <a:solidFill>
                  <a:schemeClr val="tx1"/>
                </a:solidFill>
              </a:defRPr>
            </a:lvl2pPr>
            <a:lvl3pPr>
              <a:defRPr sz="563">
                <a:solidFill>
                  <a:schemeClr val="tx1"/>
                </a:solidFill>
              </a:defRPr>
            </a:lvl3pPr>
            <a:lvl4pPr>
              <a:defRPr sz="563">
                <a:solidFill>
                  <a:schemeClr val="tx1"/>
                </a:solidFill>
              </a:defRPr>
            </a:lvl4pPr>
            <a:lvl5pPr>
              <a:defRPr sz="56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9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013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4" name="Table Placeholder 6" descr="Example of IRS blue banded table style" title="Table Example">
            <a:extLst>
              <a:ext uri="{FF2B5EF4-FFF2-40B4-BE49-F238E27FC236}">
                <a16:creationId xmlns:a16="http://schemas.microsoft.com/office/drawing/2014/main" id="{F43EFE97-DF71-4C17-AB36-D702C29574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72491"/>
              </p:ext>
            </p:extLst>
          </p:nvPr>
        </p:nvGraphicFramePr>
        <p:xfrm>
          <a:off x="4776476" y="2348752"/>
          <a:ext cx="3910323" cy="2103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22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r>
                        <a:rPr lang="en-US" sz="600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3768" marR="43768" marT="21884" marB="21884"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394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675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76541" y="1209095"/>
            <a:ext cx="4197315" cy="1332086"/>
          </a:xfrm>
        </p:spPr>
        <p:txBody>
          <a:bodyPr>
            <a:noAutofit/>
          </a:bodyPr>
          <a:lstStyle>
            <a:lvl1pPr>
              <a:defRPr sz="788" b="1">
                <a:solidFill>
                  <a:srgbClr val="0079AD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E9CFB-FF05-4AB0-8DF7-8383C5734A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-2596817" y="2876198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44B1664E-E4E4-4070-A8A3-25D24A842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"/>
          <a:stretch>
            <a:fillRect/>
          </a:stretch>
        </p:blipFill>
        <p:spPr bwMode="auto">
          <a:xfrm>
            <a:off x="4916285" y="2395082"/>
            <a:ext cx="3613959" cy="341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97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871755"/>
            <a:ext cx="3689498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3910260" cy="2852928"/>
          </a:xfrm>
        </p:spPr>
        <p:txBody>
          <a:bodyPr>
            <a:noAutofit/>
          </a:bodyPr>
          <a:lstStyle>
            <a:lvl1pPr>
              <a:defRPr sz="844" b="1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2359E290-CE0D-4828-AD76-FD85E804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2752" y="1402080"/>
            <a:ext cx="4194048" cy="419404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4347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900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7C5BDA04-9AA0-4F71-9D5A-12CC8954BDDF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591" b="0">
                <a:solidFill>
                  <a:srgbClr val="0A3161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FE9CFB-FF05-4AB0-8DF7-8383C5734A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08103" y="4706480"/>
            <a:ext cx="3778697" cy="918147"/>
          </a:xfrm>
        </p:spPr>
        <p:txBody>
          <a:bodyPr>
            <a:noAutofit/>
          </a:bodyPr>
          <a:lstStyle>
            <a:lvl1pPr>
              <a:defRPr sz="844" b="1" i="0">
                <a:solidFill>
                  <a:srgbClr val="0079AD"/>
                </a:solidFill>
              </a:defRPr>
            </a:lvl1pPr>
            <a:lvl2pPr>
              <a:defRPr sz="675">
                <a:solidFill>
                  <a:srgbClr val="0A3161"/>
                </a:solidFill>
              </a:defRPr>
            </a:lvl2pPr>
            <a:lvl3pPr>
              <a:defRPr sz="675">
                <a:solidFill>
                  <a:srgbClr val="0A3161"/>
                </a:solidFill>
              </a:defRPr>
            </a:lvl3pPr>
            <a:lvl4pPr>
              <a:defRPr sz="675">
                <a:solidFill>
                  <a:srgbClr val="0A3161"/>
                </a:solidFill>
              </a:defRPr>
            </a:lvl4pPr>
            <a:lvl5pPr>
              <a:defRPr sz="675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D2DCBA-4E96-4D48-A23A-B0E7B76D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104" y="1483727"/>
            <a:ext cx="3643339" cy="29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40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188720"/>
            <a:ext cx="8229600" cy="484632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54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8229600" cy="3248026"/>
          </a:xfrm>
          <a:prstGeom prst="rect">
            <a:avLst/>
          </a:prstGeom>
        </p:spPr>
        <p:txBody>
          <a:bodyPr anchor="b"/>
          <a:lstStyle>
            <a:lvl1pPr>
              <a:defRPr sz="3375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0"/>
            <a:ext cx="8229600" cy="1463040"/>
          </a:xfrm>
        </p:spPr>
        <p:txBody>
          <a:bodyPr/>
          <a:lstStyle>
            <a:lvl1pPr marL="0" indent="0">
              <a:buNone/>
              <a:defRPr sz="1350">
                <a:solidFill>
                  <a:srgbClr val="B31942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55D1286-6D1D-0F4F-8444-0698CAF8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99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720"/>
            <a:ext cx="3931920" cy="4754880"/>
          </a:xfrm>
        </p:spPr>
        <p:txBody>
          <a:bodyPr/>
          <a:lstStyle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188720"/>
            <a:ext cx="3931920" cy="4754880"/>
          </a:xfrm>
        </p:spPr>
        <p:txBody>
          <a:bodyPr/>
          <a:lstStyle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A vertical divider line seperating content on the left of the slide from content on the right" title="Vertical Divider">
            <a:extLst>
              <a:ext uri="{FF2B5EF4-FFF2-40B4-BE49-F238E27FC236}">
                <a16:creationId xmlns:a16="http://schemas.microsoft.com/office/drawing/2014/main" id="{8740D3E5-AA71-C94F-B115-C3A81D53A843}"/>
              </a:ext>
            </a:extLst>
          </p:cNvPr>
          <p:cNvCxnSpPr>
            <a:cxnSpLocks/>
          </p:cNvCxnSpPr>
          <p:nvPr/>
        </p:nvCxnSpPr>
        <p:spPr>
          <a:xfrm>
            <a:off x="4572000" y="1188720"/>
            <a:ext cx="0" cy="47548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128017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0057794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8229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3931920" cy="73152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81163"/>
            <a:ext cx="3931920" cy="73152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1" y="2505075"/>
            <a:ext cx="3931920" cy="3474720"/>
          </a:xfrm>
        </p:spPr>
        <p:txBody>
          <a:bodyPr/>
          <a:lstStyle>
            <a:lvl1pPr>
              <a:defRPr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 descr="A vertical divider line seperating content on the left of the slide from content on the right" title="Vertical Divider"/>
          <p:cNvCxnSpPr>
            <a:cxnSpLocks/>
          </p:cNvCxnSpPr>
          <p:nvPr/>
        </p:nvCxnSpPr>
        <p:spPr>
          <a:xfrm>
            <a:off x="4573478" y="1681163"/>
            <a:ext cx="0" cy="4297680"/>
          </a:xfrm>
          <a:prstGeom prst="line">
            <a:avLst/>
          </a:prstGeom>
          <a:ln>
            <a:solidFill>
              <a:srgbClr val="0A31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41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fld id="{958732F9-D5FE-4DA3-9240-C23AB02A04BD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39382-75BA-414A-9939-B1D66AC72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765300" y="903290"/>
            <a:ext cx="1382712" cy="136207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Table Placeholder 6" descr="Example of IRS blue banded table style" title="Table Example">
            <a:extLst>
              <a:ext uri="{FF2B5EF4-FFF2-40B4-BE49-F238E27FC236}">
                <a16:creationId xmlns:a16="http://schemas.microsoft.com/office/drawing/2014/main" id="{49F69E2F-920D-B04A-9F2E-5BA267707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508047"/>
              </p:ext>
            </p:extLst>
          </p:nvPr>
        </p:nvGraphicFramePr>
        <p:xfrm>
          <a:off x="457201" y="1371600"/>
          <a:ext cx="8169404" cy="4394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2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5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31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61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>
            <a:lvl1pPr>
              <a:defRPr sz="900" b="1"/>
            </a:lvl1pPr>
          </a:lstStyle>
          <a:p>
            <a:r>
              <a:rPr lang="en-US"/>
              <a:t>2023 National Tax Security Awareness Week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34549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>
            <a:lvl1pPr>
              <a:defRPr sz="675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07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94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575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188720"/>
            <a:ext cx="4846320" cy="4846320"/>
          </a:xfrm>
        </p:spPr>
        <p:txBody>
          <a:bodyPr/>
          <a:lstStyle>
            <a:lvl1pPr>
              <a:defRPr sz="1575"/>
            </a:lvl1pPr>
            <a:lvl2pPr>
              <a:defRPr sz="1125"/>
            </a:lvl2pPr>
            <a:lvl3pPr>
              <a:defRPr sz="1125"/>
            </a:lvl3pPr>
            <a:lvl4pPr>
              <a:defRPr sz="900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926080"/>
            <a:ext cx="3108960" cy="3108960"/>
          </a:xfrm>
        </p:spPr>
        <p:txBody>
          <a:bodyPr/>
          <a:lstStyle>
            <a:lvl1pPr marL="0" indent="0">
              <a:buNone/>
              <a:defRPr sz="1125" b="0">
                <a:solidFill>
                  <a:srgbClr val="0A316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7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35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1125" b="0">
                <a:solidFill>
                  <a:srgbClr val="0A316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8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FAC2-EE47-4AD1-8DB9-2185CDE82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A2B5E-C77E-4A83-9CE8-AE0BC9BD7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9F7A-A27A-4426-9909-81753B937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3C956-48F0-4E49-8FA9-9E5E6729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National Tax Security Awareness Week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94AAA-A6DD-4025-B202-66DEACA1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8BB-B9CC-47AE-B587-A8C71FA49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81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2F0883-96E6-4622-BD0D-60244D6D2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0671"/>
            <a:ext cx="8229600" cy="4324367"/>
          </a:xfrm>
        </p:spPr>
        <p:txBody>
          <a:bodyPr/>
          <a:lstStyle>
            <a:lvl1pPr algn="l">
              <a:defRPr sz="1575">
                <a:solidFill>
                  <a:srgbClr val="0A316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F91E84C-D3F5-4B70-B5B1-6738385681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09482" y="-15252"/>
            <a:ext cx="4821238" cy="936434"/>
          </a:xfrm>
        </p:spPr>
        <p:txBody>
          <a:bodyPr anchor="ctr">
            <a:normAutofit/>
          </a:bodyPr>
          <a:lstStyle>
            <a:lvl1pPr>
              <a:defRPr sz="1350" b="1" i="0" baseline="0">
                <a:solidFill>
                  <a:srgbClr val="0A31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92ECA6B-323B-4DA5-A130-4E596FB9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09" y="1039248"/>
            <a:ext cx="6764357" cy="685800"/>
          </a:xfrm>
        </p:spPr>
        <p:txBody>
          <a:bodyPr/>
          <a:lstStyle>
            <a:lvl1pPr algn="ctr">
              <a:defRPr sz="1575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974CC-4D9A-4680-A257-DBAB3C89D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5685" y="102457"/>
            <a:ext cx="479323" cy="5563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 b="1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6B715E-F483-44ED-A8E6-C0A1A2798B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900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484632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2023 National Tax Security Awareness Week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91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F91E84C-D3F5-4B70-B5B1-6738385681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1800" b="1" i="0" baseline="0">
                <a:solidFill>
                  <a:srgbClr val="0A316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92ECA6B-323B-4DA5-A130-4E596FB9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400"/>
            <a:ext cx="8420100" cy="3822700"/>
          </a:xfrm>
        </p:spPr>
        <p:txBody>
          <a:bodyPr/>
          <a:lstStyle>
            <a:lvl1pPr algn="ctr">
              <a:defRPr sz="54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294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592498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6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956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400358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52646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solidFill>
                  <a:srgbClr val="003366"/>
                </a:solidFill>
                <a:latin typeface="+mn-lt"/>
              </a:defRPr>
            </a:lvl1pPr>
            <a:lvl2pPr marL="257175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sz="1950">
                <a:solidFill>
                  <a:srgbClr val="003366"/>
                </a:solidFill>
                <a:latin typeface="+mn-lt"/>
              </a:defRPr>
            </a:lvl2pPr>
            <a:lvl3pPr marL="514350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3366"/>
              </a:buClr>
              <a:defRPr sz="1950">
                <a:solidFill>
                  <a:srgbClr val="003366"/>
                </a:solidFill>
                <a:latin typeface="+mn-lt"/>
              </a:defRPr>
            </a:lvl3pPr>
            <a:lvl4pPr marL="771525" indent="-21193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3366"/>
              </a:buClr>
              <a:defRPr sz="1950">
                <a:solidFill>
                  <a:srgbClr val="003366"/>
                </a:solidFill>
                <a:latin typeface="+mn-lt"/>
              </a:defRPr>
            </a:lvl4pPr>
            <a:lvl5pPr marL="1028700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sz="1950">
                <a:solidFill>
                  <a:srgbClr val="0033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63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429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C1A172A-9B59-EB43-AADD-6A1D82F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fld id="{958732F9-D5FE-4DA3-9240-C23AB02A04BD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39382-75BA-414A-9939-B1D66AC72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765300" y="903290"/>
            <a:ext cx="1382712" cy="136207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Table Placeholder 6" descr="Example of IRS blue banded table style" title="Table Example">
            <a:extLst>
              <a:ext uri="{FF2B5EF4-FFF2-40B4-BE49-F238E27FC236}">
                <a16:creationId xmlns:a16="http://schemas.microsoft.com/office/drawing/2014/main" id="{29C7E4B0-E607-DD4B-A7EC-B2FC4B004A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75346"/>
              </p:ext>
            </p:extLst>
          </p:nvPr>
        </p:nvGraphicFramePr>
        <p:xfrm>
          <a:off x="457201" y="1371600"/>
          <a:ext cx="8169404" cy="4394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2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2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5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Style Header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3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A316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A316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3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814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98916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Alt Title Slide no Wayf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9358" y="2697938"/>
            <a:ext cx="7293403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9359" y="1592498"/>
            <a:ext cx="4940621" cy="1043797"/>
          </a:xfrm>
        </p:spPr>
        <p:txBody>
          <a:bodyPr anchor="b"/>
          <a:lstStyle>
            <a:lvl1pPr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 sz="844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91003" y="6022446"/>
            <a:ext cx="3687172" cy="377507"/>
          </a:xfrm>
        </p:spPr>
        <p:txBody>
          <a:bodyPr/>
          <a:lstStyle>
            <a:lvl1pPr>
              <a:defRPr sz="1013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38057" y="128016"/>
            <a:ext cx="4821238" cy="685800"/>
          </a:xfrm>
        </p:spPr>
        <p:txBody>
          <a:bodyPr anchor="ctr">
            <a:normAutofit/>
          </a:bodyPr>
          <a:lstStyle>
            <a:lvl1pPr>
              <a:defRPr sz="956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IRS Business Unit Name</a:t>
            </a:r>
          </a:p>
        </p:txBody>
      </p:sp>
    </p:spTree>
    <p:extLst>
      <p:ext uri="{BB962C8B-B14F-4D97-AF65-F5344CB8AC3E}">
        <p14:creationId xmlns:p14="http://schemas.microsoft.com/office/powerpoint/2010/main" val="294154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88720"/>
            <a:ext cx="8229600" cy="526461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solidFill>
                  <a:srgbClr val="003366"/>
                </a:solidFill>
                <a:latin typeface="+mn-lt"/>
              </a:defRPr>
            </a:lvl1pPr>
            <a:lvl2pPr marL="257175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sz="1950">
                <a:solidFill>
                  <a:srgbClr val="003366"/>
                </a:solidFill>
                <a:latin typeface="+mn-lt"/>
              </a:defRPr>
            </a:lvl2pPr>
            <a:lvl3pPr marL="514350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3366"/>
              </a:buClr>
              <a:defRPr sz="1950">
                <a:solidFill>
                  <a:srgbClr val="003366"/>
                </a:solidFill>
                <a:latin typeface="+mn-lt"/>
              </a:defRPr>
            </a:lvl3pPr>
            <a:lvl4pPr marL="771525" indent="-21193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003366"/>
              </a:buClr>
              <a:defRPr sz="1950">
                <a:solidFill>
                  <a:srgbClr val="003366"/>
                </a:solidFill>
                <a:latin typeface="+mn-lt"/>
              </a:defRPr>
            </a:lvl4pPr>
            <a:lvl5pPr marL="1028700" indent="-257175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sz="1950">
                <a:solidFill>
                  <a:srgbClr val="0033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6304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264616"/>
          </a:xfrm>
        </p:spPr>
        <p:txBody>
          <a:bodyPr/>
          <a:lstStyle>
            <a:lvl1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latin typeface="+mn-lt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latin typeface="+mn-lt"/>
              </a:defRPr>
            </a:lvl2pPr>
            <a:lvl3pPr marL="517922" indent="-263129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latin typeface="+mn-lt"/>
              </a:defRPr>
            </a:lvl3pPr>
            <a:lvl4pPr marL="816769" indent="-26193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sz="1950">
                <a:latin typeface="+mn-lt"/>
              </a:defRPr>
            </a:lvl4pPr>
            <a:lvl5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950">
                <a:latin typeface="+mn-lt"/>
              </a:defRPr>
            </a:lvl5pPr>
            <a:lvl6pPr marL="1116806" indent="-30003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94B784-2250-4304-B018-62F27231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60043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D214A-97C3-3465-3369-2A4A7347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331"/>
            <a:ext cx="8229600" cy="685800"/>
          </a:xfrm>
          <a:ln>
            <a:solidFill>
              <a:srgbClr val="C00000"/>
            </a:solidFill>
          </a:ln>
        </p:spPr>
        <p:txBody>
          <a:bodyPr/>
          <a:lstStyle>
            <a:lvl1pPr algn="ctr">
              <a:defRPr lang="en-US" sz="2100" b="1" i="0" kern="1200" baseline="0" dirty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6237E-BE6F-1826-7330-C3118B9322D2}"/>
              </a:ext>
            </a:extLst>
          </p:cNvPr>
          <p:cNvSpPr txBox="1"/>
          <p:nvPr userDrawn="1"/>
        </p:nvSpPr>
        <p:spPr>
          <a:xfrm>
            <a:off x="3203849" y="116633"/>
            <a:ext cx="48965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003366"/>
                </a:solidFill>
              </a:rPr>
              <a:t>Communications &amp; Liaison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003366"/>
                </a:solidFill>
              </a:rPr>
              <a:t>STAKEHOLDER LIAISON </a:t>
            </a:r>
          </a:p>
        </p:txBody>
      </p:sp>
    </p:spTree>
    <p:extLst>
      <p:ext uri="{BB962C8B-B14F-4D97-AF65-F5344CB8AC3E}">
        <p14:creationId xmlns:p14="http://schemas.microsoft.com/office/powerpoint/2010/main" val="3004009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>
            <a:lvl1pPr>
              <a:defRPr sz="1800">
                <a:solidFill>
                  <a:srgbClr val="002060"/>
                </a:solidFill>
              </a:defRPr>
            </a:lvl1pPr>
            <a:lvl2pPr marL="257175" indent="-257175"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</a:defRPr>
            </a:lvl2pPr>
            <a:lvl3pPr marL="255985" indent="297656">
              <a:buClr>
                <a:srgbClr val="002060"/>
              </a:buClr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</a:defRPr>
            </a:lvl3pPr>
            <a:lvl4pPr marL="685800" indent="-214313">
              <a:buClr>
                <a:srgbClr val="002060"/>
              </a:buClr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</a:defRPr>
            </a:lvl4pPr>
            <a:lvl5pPr marL="685800" indent="297656">
              <a:buClr>
                <a:srgbClr val="002060"/>
              </a:buClr>
              <a:buFont typeface="Arial" panose="020B0604020202020204" pitchFamily="34" charset="0"/>
              <a:buChar char="•"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3158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8 Divi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1DFD81E-1B59-7249-9400-9F4C9C25D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541929"/>
            <a:ext cx="3257550" cy="4401670"/>
          </a:xfrm>
        </p:spPr>
        <p:txBody>
          <a:bodyPr/>
          <a:lstStyle>
            <a:lvl1pPr>
              <a:defRPr sz="1125" b="0">
                <a:solidFill>
                  <a:srgbClr val="0A3161"/>
                </a:solidFill>
              </a:defRPr>
            </a:lvl1pPr>
            <a:lvl5pPr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85DAA-10AA-4606-8FA2-6738000F69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330908" y="1188720"/>
            <a:ext cx="1156097" cy="1160034"/>
          </a:xfrm>
        </p:spPr>
        <p:txBody>
          <a:bodyPr/>
          <a:lstStyle>
            <a:lvl1pPr>
              <a:defRPr sz="4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AF6648-F834-425E-91B5-35D020FDAAA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958732F9-D5FE-4DA3-9240-C23AB02A04B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2C6AE4D8-E4B7-4836-A523-25BC2C05E2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9DDF504E-4762-4108-92B7-69EA4825B8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F9DAC3B-54E0-4CFE-9D5B-D02E7E9AF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5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68760"/>
            <a:ext cx="8229600" cy="5328592"/>
          </a:xfrm>
        </p:spPr>
        <p:txBody>
          <a:bodyPr>
            <a:noAutofit/>
          </a:bodyPr>
          <a:lstStyle>
            <a:lvl1pPr>
              <a:defRPr sz="1350">
                <a:solidFill>
                  <a:srgbClr val="002060"/>
                </a:solidFill>
              </a:defRPr>
            </a:lvl1pPr>
            <a:lvl2pPr marL="192881" indent="-192881">
              <a:buFont typeface="Arial" panose="020B0604020202020204" pitchFamily="34" charset="0"/>
              <a:buChar char="•"/>
              <a:defRPr sz="1350">
                <a:solidFill>
                  <a:srgbClr val="002060"/>
                </a:solidFill>
              </a:defRPr>
            </a:lvl2pPr>
            <a:lvl3pPr marL="191989" indent="223242">
              <a:buClr>
                <a:srgbClr val="002060"/>
              </a:buClr>
              <a:buFont typeface="Arial" panose="020B0604020202020204" pitchFamily="34" charset="0"/>
              <a:buChar char="•"/>
              <a:defRPr sz="1350">
                <a:solidFill>
                  <a:srgbClr val="002060"/>
                </a:solidFill>
              </a:defRPr>
            </a:lvl3pPr>
            <a:lvl4pPr marL="514350" indent="-160735">
              <a:buClr>
                <a:srgbClr val="002060"/>
              </a:buClr>
              <a:buFont typeface="Arial" panose="020B0604020202020204" pitchFamily="34" charset="0"/>
              <a:buChar char="•"/>
              <a:defRPr sz="1350">
                <a:solidFill>
                  <a:srgbClr val="002060"/>
                </a:solidFill>
              </a:defRPr>
            </a:lvl4pPr>
            <a:lvl5pPr marL="514350" indent="223242">
              <a:buClr>
                <a:srgbClr val="002060"/>
              </a:buClr>
              <a:buFont typeface="Arial" panose="020B0604020202020204" pitchFamily="34" charset="0"/>
              <a:buChar char="•"/>
              <a:defRPr sz="135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627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C6F1D-020E-42C9-960A-9F61F2ED87E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7200" y="1196752"/>
            <a:ext cx="8229600" cy="5112568"/>
          </a:xfrm>
        </p:spPr>
        <p:txBody>
          <a:bodyPr>
            <a:noAutofit/>
          </a:bodyPr>
          <a:lstStyle>
            <a:lvl1pPr marL="0" indent="0">
              <a:buClr>
                <a:srgbClr val="003366"/>
              </a:buClr>
              <a:buFont typeface="Arial" panose="020B0604020202020204" pitchFamily="34" charset="0"/>
              <a:buNone/>
              <a:defRPr sz="1800">
                <a:solidFill>
                  <a:srgbClr val="003366"/>
                </a:solidFill>
                <a:latin typeface="+mn-lt"/>
              </a:defRPr>
            </a:lvl1pPr>
            <a:lvl2pPr marL="257175" indent="-257175">
              <a:buClr>
                <a:srgbClr val="003366"/>
              </a:buClr>
              <a:buFont typeface="Arial" panose="020B0604020202020204" pitchFamily="34" charset="0"/>
              <a:buChar char="•"/>
              <a:defRPr sz="1800" b="1">
                <a:solidFill>
                  <a:srgbClr val="003366"/>
                </a:solidFill>
                <a:latin typeface="+mn-lt"/>
              </a:defRPr>
            </a:lvl2pPr>
            <a:lvl3pPr marL="257175" indent="-257175">
              <a:buClr>
                <a:srgbClr val="003366"/>
              </a:buClr>
              <a:buFont typeface="Arial" panose="020B0604020202020204" pitchFamily="34" charset="0"/>
              <a:buChar char="•"/>
              <a:defRPr sz="1800">
                <a:solidFill>
                  <a:srgbClr val="003366"/>
                </a:solidFill>
              </a:defRPr>
            </a:lvl3pPr>
            <a:lvl4pPr marL="685800" indent="-308372">
              <a:buClr>
                <a:srgbClr val="003366"/>
              </a:buClr>
              <a:buFont typeface="Arial" panose="020B0604020202020204" pitchFamily="34" charset="0"/>
              <a:buChar char="•"/>
              <a:defRPr sz="1800">
                <a:solidFill>
                  <a:srgbClr val="003366"/>
                </a:solidFill>
                <a:latin typeface="+mn-lt"/>
              </a:defRPr>
            </a:lvl4pPr>
            <a:lvl5pPr marL="727472" indent="255985">
              <a:buClr>
                <a:srgbClr val="003366"/>
              </a:buClr>
              <a:buFont typeface="Arial" panose="020B0604020202020204" pitchFamily="34" charset="0"/>
              <a:buChar char="•"/>
              <a:defRPr sz="1800">
                <a:solidFill>
                  <a:srgbClr val="003366"/>
                </a:solidFill>
                <a:latin typeface="+mn-lt"/>
              </a:defRPr>
            </a:lvl5pPr>
            <a:lvl6pPr marL="1288256" indent="-304800">
              <a:defRPr sz="1800">
                <a:solidFill>
                  <a:srgbClr val="003366"/>
                </a:solidFill>
                <a:latin typeface="+mn-lt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AEEDFD-8F55-4DBB-82FD-841809B31053}"/>
              </a:ext>
            </a:extLst>
          </p:cNvPr>
          <p:cNvSpPr/>
          <p:nvPr userDrawn="1"/>
        </p:nvSpPr>
        <p:spPr>
          <a:xfrm>
            <a:off x="323528" y="6453336"/>
            <a:ext cx="1944216" cy="288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62396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0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34549"/>
            <a:ext cx="5486400" cy="6674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3D3D10B-22C4-40F4-9998-99A5BE625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Not to be used or cited as precedent 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680C5A2-A253-4FF0-90BF-08BAE83853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16A2C-29C0-4139-B9E4-F3509F9F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8689F-A1CA-4DB4-8577-7CE5057637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91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3910260" cy="4846320"/>
          </a:xfrm>
        </p:spPr>
        <p:txBody>
          <a:bodyPr>
            <a:noAutofit/>
          </a:bodyPr>
          <a:lstStyle>
            <a:lvl1pPr>
              <a:defRPr sz="180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Communication &amp; Liaision STAKEHOLDER LIASION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F43E72-053D-408B-A5B9-99FD79864F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2508586" y="1205287"/>
            <a:ext cx="2358784" cy="1237124"/>
          </a:xfrm>
        </p:spPr>
        <p:txBody>
          <a:bodyPr>
            <a:noAutofit/>
          </a:bodyPr>
          <a:lstStyle>
            <a:lvl1pPr>
              <a:defRPr sz="1050" b="0">
                <a:solidFill>
                  <a:srgbClr val="0A3161"/>
                </a:solidFill>
              </a:defRPr>
            </a:lvl1pPr>
            <a:lvl2pPr>
              <a:defRPr sz="1200">
                <a:solidFill>
                  <a:srgbClr val="0A3161"/>
                </a:solidFill>
              </a:defRPr>
            </a:lvl2pPr>
            <a:lvl3pPr>
              <a:defRPr sz="1200">
                <a:solidFill>
                  <a:srgbClr val="0A3161"/>
                </a:solidFill>
              </a:defRPr>
            </a:lvl3pPr>
            <a:lvl4pPr>
              <a:defRPr sz="1200">
                <a:solidFill>
                  <a:srgbClr val="0A3161"/>
                </a:solidFill>
              </a:defRPr>
            </a:lvl4pPr>
            <a:lvl5pPr>
              <a:defRPr sz="1200">
                <a:solidFill>
                  <a:srgbClr val="0A31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8332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88720"/>
            <a:ext cx="3108960" cy="1554480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B31942"/>
                </a:solidFill>
              </a:defRPr>
            </a:lvl1pPr>
          </a:lstStyle>
          <a:p>
            <a:r>
              <a:rPr lang="en-US" dirty="0"/>
              <a:t>Click to add content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40480" y="1188720"/>
            <a:ext cx="4846320" cy="4846320"/>
          </a:xfrm>
          <a:ln w="6350">
            <a:noFill/>
          </a:ln>
          <a:effectLst>
            <a:outerShdw blurRad="127000" dist="127000" dir="2700000" algn="tl" rotWithShape="0">
              <a:prstClr val="black">
                <a:alpha val="30000"/>
              </a:prstClr>
            </a:outerShdw>
          </a:effectLst>
        </p:spPr>
        <p:txBody>
          <a:bodyPr anchor="t"/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108960" cy="3108960"/>
          </a:xfrm>
        </p:spPr>
        <p:txBody>
          <a:bodyPr/>
          <a:lstStyle>
            <a:lvl1pPr marL="0" indent="0">
              <a:buNone/>
              <a:defRPr sz="1500" b="0">
                <a:solidFill>
                  <a:srgbClr val="0A316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 | Office/BOD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D8E201-5475-CA4D-A245-DFE23D3F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78093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109728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-3571663" y="1032474"/>
            <a:ext cx="3388242" cy="1097280"/>
          </a:xfrm>
        </p:spPr>
        <p:txBody>
          <a:bodyPr>
            <a:noAutofit/>
          </a:bodyPr>
          <a:lstStyle>
            <a:lvl1pPr>
              <a:defRPr sz="750">
                <a:solidFill>
                  <a:schemeClr val="tx1"/>
                </a:solidFill>
              </a:defRPr>
            </a:lvl1pPr>
            <a:lvl2pPr>
              <a:defRPr sz="750">
                <a:solidFill>
                  <a:schemeClr val="tx1"/>
                </a:solidFill>
              </a:defRPr>
            </a:lvl2pPr>
            <a:lvl3pPr>
              <a:defRPr sz="750">
                <a:solidFill>
                  <a:schemeClr val="tx1"/>
                </a:solidFill>
              </a:defRPr>
            </a:lvl3pPr>
            <a:lvl4pPr>
              <a:defRPr sz="750">
                <a:solidFill>
                  <a:schemeClr val="tx1"/>
                </a:solidFill>
              </a:defRPr>
            </a:lvl4pPr>
            <a:lvl5pP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7200" y="2032236"/>
            <a:ext cx="8229600" cy="401769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86F4-A9FD-FB86-E246-80AFBE02A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 | Office/BOD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4DCC3C-F87B-6BD2-315D-94F554ADA4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C18A43-B9CE-420F-BA6F-EF4F56AA7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1E8EA6C-FC2D-8AE9-5A59-4A3DC6C0D0A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73861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7C6502-6EA7-C145-BDC0-BCA06BC3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5950" y="2297748"/>
            <a:ext cx="6858000" cy="15803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IRS 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0ECF47D-B992-804B-BE32-1324F78E3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5950" y="4002029"/>
            <a:ext cx="6858000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88FE72-FD98-F94E-A039-B2AC1B3C26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370" y="5155569"/>
            <a:ext cx="6926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CE2F1-DFD5-754C-9E3F-12ACCAC23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5950" y="1920241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40428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5949" y="2297748"/>
            <a:ext cx="6858000" cy="15803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 b="0">
                <a:solidFill>
                  <a:srgbClr val="0A3161"/>
                </a:solidFill>
              </a:defRPr>
            </a:lvl1pPr>
          </a:lstStyle>
          <a:p>
            <a:r>
              <a:rPr lang="en-US"/>
              <a:t>IRS Presentation 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FD644-06DC-3D45-9CE4-FABCE2944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5950" y="4002029"/>
            <a:ext cx="6858000" cy="828475"/>
          </a:xfrm>
        </p:spPr>
        <p:txBody>
          <a:bodyPr>
            <a:noAutofit/>
          </a:bodyPr>
          <a:lstStyle>
            <a:lvl1pPr marL="0" indent="0" algn="l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None/>
              <a:defRPr sz="1950" b="0">
                <a:solidFill>
                  <a:srgbClr val="B3194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Subtitle</a:t>
            </a:r>
            <a:br>
              <a:rPr lang="en-US"/>
            </a:br>
            <a:r>
              <a:rPr lang="en-US"/>
              <a:t>Up to Two Lines of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7370" y="5155569"/>
            <a:ext cx="6926580" cy="936625"/>
          </a:xfrm>
        </p:spPr>
        <p:txBody>
          <a:bodyPr/>
          <a:lstStyle>
            <a:lvl1pPr>
              <a:defRPr sz="1350" b="0" i="1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C9CB3C0-A269-B449-B2B6-55A49E7F11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5950" y="1920241"/>
            <a:ext cx="2446338" cy="377507"/>
          </a:xfrm>
        </p:spPr>
        <p:txBody>
          <a:bodyPr/>
          <a:lstStyle>
            <a:lvl1pPr>
              <a:defRPr sz="1350" b="0"/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0B3BCA8-A564-A04C-8A7D-F05B20B5D9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9741" y="128016"/>
            <a:ext cx="5798000" cy="685800"/>
          </a:xfrm>
        </p:spPr>
        <p:txBody>
          <a:bodyPr anchor="ctr">
            <a:normAutofit/>
          </a:bodyPr>
          <a:lstStyle>
            <a:lvl1pPr algn="r"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71792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5950" y="2697938"/>
            <a:ext cx="6858000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IRS 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5949" y="1592498"/>
            <a:ext cx="6858000" cy="1042415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5950" y="6022446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948909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Alt Title Slide no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5950" y="2697938"/>
            <a:ext cx="6858000" cy="22603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IRS Presentation 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5949" y="1592498"/>
            <a:ext cx="6858000" cy="1043797"/>
          </a:xfrm>
        </p:spPr>
        <p:txBody>
          <a:bodyPr anchor="b"/>
          <a:lstStyle>
            <a:lvl1pPr>
              <a:lnSpc>
                <a:spcPts val="2025"/>
              </a:lnSpc>
              <a:spcBef>
                <a:spcPts val="0"/>
              </a:spcBef>
              <a:spcAft>
                <a:spcPts val="0"/>
              </a:spcAft>
              <a:defRPr sz="1125" b="0" i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5D1B5E-A920-9A48-8A20-C28B0F982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5950" y="6022446"/>
            <a:ext cx="3687172" cy="377507"/>
          </a:xfrm>
        </p:spPr>
        <p:txBody>
          <a:bodyPr/>
          <a:lstStyle>
            <a:lvl1pPr>
              <a:defRPr sz="1350" b="0">
                <a:solidFill>
                  <a:srgbClr val="B3194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AD8265-CDBD-304D-A45F-4264530D54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86659" y="128016"/>
            <a:ext cx="6113514" cy="685800"/>
          </a:xfrm>
        </p:spPr>
        <p:txBody>
          <a:bodyPr anchor="ctr">
            <a:normAutofit/>
          </a:bodyPr>
          <a:lstStyle>
            <a:lvl1pPr algn="r"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31561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4 Alt Title Slide Wayfin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539C152-2AE3-AF45-A579-1C0E0FA5F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14400"/>
            <a:ext cx="9144000" cy="5943600"/>
          </a:xfrm>
          <a:solidFill>
            <a:srgbClr val="0A3161"/>
          </a:solidFill>
          <a:ln>
            <a:noFill/>
          </a:ln>
          <a:effectLst>
            <a:innerShdw blurRad="177800" dist="88900" dir="16200000">
              <a:prstClr val="black">
                <a:alpha val="30000"/>
              </a:prstClr>
            </a:innerShdw>
          </a:effectLst>
        </p:spPr>
        <p:txBody>
          <a:bodyPr tIns="2286000" anchor="t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2EE46-4DFB-E24A-9BE4-15BF51E1F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4868980"/>
            <a:ext cx="6858000" cy="640080"/>
          </a:xfrm>
          <a:prstGeom prst="rect">
            <a:avLst/>
          </a:prstGeom>
          <a:solidFill>
            <a:schemeClr val="bg1"/>
          </a:solidFill>
        </p:spPr>
        <p:txBody>
          <a:bodyPr lIns="2606040" tIns="182880" rIns="0" anchor="t">
            <a:noAutofit/>
          </a:bodyPr>
          <a:lstStyle>
            <a:lvl1pPr algn="l">
              <a:defRPr sz="2100" b="1" cap="none" baseline="0">
                <a:solidFill>
                  <a:srgbClr val="0A316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C1B34-1EF2-D340-9784-8CFC27BDC1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484314"/>
            <a:ext cx="6858000" cy="822960"/>
          </a:xfrm>
          <a:solidFill>
            <a:schemeClr val="bg1"/>
          </a:solidFill>
        </p:spPr>
        <p:txBody>
          <a:bodyPr lIns="2606040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350" b="0" i="0">
                <a:solidFill>
                  <a:srgbClr val="0A3161"/>
                </a:solidFill>
              </a:defRPr>
            </a:lvl1pPr>
          </a:lstStyle>
          <a:p>
            <a:pPr lvl="0"/>
            <a:r>
              <a:rPr lang="en-US"/>
              <a:t>Tagline or Other Information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82C598-40F3-334A-8D0E-AC1A2C3D66FB}"/>
              </a:ext>
            </a:extLst>
          </p:cNvPr>
          <p:cNvCxnSpPr/>
          <p:nvPr/>
        </p:nvCxnSpPr>
        <p:spPr>
          <a:xfrm flipH="1">
            <a:off x="-1" y="4850650"/>
            <a:ext cx="6858000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1EDFAF-E394-D74C-8573-DE520151E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4285" y="128016"/>
            <a:ext cx="5723456" cy="685800"/>
          </a:xfrm>
        </p:spPr>
        <p:txBody>
          <a:bodyPr anchor="ctr">
            <a:normAutofit/>
          </a:bodyPr>
          <a:lstStyle>
            <a:lvl1pPr>
              <a:defRPr sz="1275" b="1" i="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8001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85950" y="1188720"/>
            <a:ext cx="6858000" cy="4846320"/>
          </a:xfrm>
        </p:spPr>
        <p:txBody>
          <a:bodyPr>
            <a:noAutofit/>
          </a:bodyPr>
          <a:lstStyle>
            <a:lvl4pPr>
              <a:defRPr>
                <a:solidFill>
                  <a:schemeClr val="accent2"/>
                </a:solidFill>
              </a:defRPr>
            </a:lvl4pPr>
            <a:lvl5pPr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F503E4-B178-2543-9E7A-6410A16C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926154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0300" y="128429"/>
            <a:ext cx="6343650" cy="685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1885950" y="1188720"/>
            <a:ext cx="6858000" cy="484632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739FDD-9375-1C41-978D-5E33B237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A3631E-BE47-2D4E-97FE-9AA3FDEF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7898B6C-5707-454D-A543-DB5FB2FD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664757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85950" y="1188720"/>
            <a:ext cx="6858000" cy="3248026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A3161"/>
                </a:solidFill>
              </a:defRPr>
            </a:lvl1pPr>
          </a:lstStyle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4572000"/>
            <a:ext cx="6858000" cy="1463040"/>
          </a:xfrm>
        </p:spPr>
        <p:txBody>
          <a:bodyPr/>
          <a:lstStyle>
            <a:lvl1pPr marL="0" indent="0">
              <a:buNone/>
              <a:defRPr sz="1800">
                <a:solidFill>
                  <a:srgbClr val="B3194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8FC6D8-8071-8842-B4CC-16E0FEC2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590" y="6263644"/>
            <a:ext cx="3657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Innovation Advisory Council | Taxpayer First Act Office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898D44-517C-EA4F-AB8E-CA844E60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5950" y="6263640"/>
            <a:ext cx="457200" cy="365760"/>
          </a:xfrm>
          <a:prstGeom prst="rect">
            <a:avLst/>
          </a:prstGeom>
        </p:spPr>
        <p:txBody>
          <a:bodyPr/>
          <a:lstStyle/>
          <a:p>
            <a:fld id="{781057C3-FDA3-B146-AA6C-F3C04E67C8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D1747F-286F-984E-9F27-1DCC9F4D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598" y="6263644"/>
            <a:ext cx="20543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2/5/2021</a:t>
            </a:r>
          </a:p>
        </p:txBody>
      </p:sp>
    </p:spTree>
    <p:extLst>
      <p:ext uri="{BB962C8B-B14F-4D97-AF65-F5344CB8AC3E}">
        <p14:creationId xmlns:p14="http://schemas.microsoft.com/office/powerpoint/2010/main" val="89895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20"/>
            <a:ext cx="8229600" cy="484632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2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marL="182880" marR="0" lvl="2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Text 16pt or above or 14pt bold can use this blue (r 0, g 155, b 223)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Month Day Year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 | Office/BOD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7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755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693" r:id="rId34"/>
    <p:sldLayoutId id="2147483694" r:id="rId35"/>
    <p:sldLayoutId id="2147483695" r:id="rId36"/>
    <p:sldLayoutId id="2147483697" r:id="rId37"/>
    <p:sldLayoutId id="2147483698" r:id="rId38"/>
    <p:sldLayoutId id="2147483700" r:id="rId39"/>
    <p:sldLayoutId id="2147483702" r:id="rId40"/>
    <p:sldLayoutId id="2147483706" r:id="rId41"/>
    <p:sldLayoutId id="2147483709" r:id="rId42"/>
    <p:sldLayoutId id="2147483710" r:id="rId4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000" b="1" kern="1200" baseline="0">
          <a:solidFill>
            <a:srgbClr val="B31942"/>
          </a:solidFill>
          <a:latin typeface="Arial" charset="0"/>
          <a:ea typeface="Arial" charset="0"/>
          <a:cs typeface="Arial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sz="2000" b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2pPr>
      <a:lvl3pPr marL="182880" marR="0" indent="-18288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B31942"/>
        </a:buClr>
        <a:buSzTx/>
        <a:buFont typeface="Arial" charset="0"/>
        <a:buChar char="•"/>
        <a:tabLst/>
        <a:defRPr sz="200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3pPr>
      <a:lvl4pPr marL="685800" indent="-18288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Clr>
          <a:srgbClr val="B31942"/>
        </a:buClr>
        <a:buFont typeface="Arial" charset="0"/>
        <a:buChar char="•"/>
        <a:defRPr sz="16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0" indent="-34290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+mj-lt"/>
        <a:buAutoNum type="arabicPeriod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1205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5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lvl="2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20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  <p:sldLayoutId id="2147483918" r:id="rId4"/>
    <p:sldLayoutId id="2147483919" r:id="rId5"/>
    <p:sldLayoutId id="2147483920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457200" indent="-45720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60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1pPr>
      <a:lvl2pPr marL="457200" indent="-45720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260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2pPr>
      <a:lvl3pPr marL="457200" marR="0" indent="-457200" algn="l" defTabSz="6858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366"/>
        </a:buClr>
        <a:buSzTx/>
        <a:buFont typeface="Arial" panose="020B0604020202020204" pitchFamily="34" charset="0"/>
        <a:buChar char="•"/>
        <a:tabLst/>
        <a:defRPr sz="2600" b="0" kern="1200" baseline="0">
          <a:solidFill>
            <a:srgbClr val="003366"/>
          </a:solidFill>
          <a:latin typeface="Arial" charset="0"/>
          <a:ea typeface="Arial" charset="0"/>
          <a:cs typeface="Arial" charset="0"/>
        </a:defRPr>
      </a:lvl3pPr>
      <a:lvl4pPr marL="742950" indent="-2857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366"/>
        </a:buClr>
        <a:buFont typeface="Arial" charset="0"/>
        <a:buChar char="•"/>
        <a:defRPr sz="2600" b="0" kern="12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0" indent="-257175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+mj-lt"/>
        <a:buAutoNum type="arabicPeriod"/>
        <a:defRPr sz="10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028700" indent="-2857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b="0" kern="1200">
          <a:solidFill>
            <a:srgbClr val="003366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20"/>
            <a:ext cx="8229600" cy="484632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2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marL="102870" marR="0" lvl="2" indent="-10287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338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Text 16pt or above or 14pt bold can use this blue (r 0, g 155, b 223)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598" y="6263644"/>
            <a:ext cx="199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263644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2023 National Tax Security Awareness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 b="1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46928BB-B9CC-47AE-B587-A8C71FA491F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8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  <p:sldLayoutId id="2147483949" r:id="rId26"/>
    <p:sldLayoutId id="2147483950" r:id="rId27"/>
    <p:sldLayoutId id="2147483951" r:id="rId28"/>
  </p:sldLayoutIdLs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35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spcAft>
          <a:spcPts val="338"/>
        </a:spcAft>
        <a:buFont typeface="Arial" panose="020B0604020202020204" pitchFamily="34" charset="0"/>
        <a:buNone/>
        <a:defRPr sz="1125" b="1" kern="1200" baseline="0">
          <a:solidFill>
            <a:srgbClr val="B31942"/>
          </a:solidFill>
          <a:latin typeface="Arial" charset="0"/>
          <a:ea typeface="Arial" charset="0"/>
          <a:cs typeface="Arial" charset="0"/>
        </a:defRPr>
      </a:lvl1pPr>
      <a:lvl2pPr marL="0" indent="0" algn="l" defTabSz="514350" rtl="0" eaLnBrk="1" latinLnBrk="0" hangingPunct="1">
        <a:lnSpc>
          <a:spcPct val="90000"/>
        </a:lnSpc>
        <a:spcBef>
          <a:spcPts val="563"/>
        </a:spcBef>
        <a:spcAft>
          <a:spcPts val="338"/>
        </a:spcAft>
        <a:buClr>
          <a:schemeClr val="tx2"/>
        </a:buClr>
        <a:buFont typeface="Arial" panose="020B0604020202020204" pitchFamily="34" charset="0"/>
        <a:buNone/>
        <a:defRPr sz="1125" b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2pPr>
      <a:lvl3pPr marL="102870" marR="0" indent="-102870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338"/>
        </a:spcAft>
        <a:buClr>
          <a:srgbClr val="B31942"/>
        </a:buClr>
        <a:buSzTx/>
        <a:buFont typeface="Arial" charset="0"/>
        <a:buChar char="•"/>
        <a:tabLst/>
        <a:defRPr sz="1125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3pPr>
      <a:lvl4pPr marL="385763" indent="-102870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Clr>
          <a:srgbClr val="B31942"/>
        </a:buClr>
        <a:buFont typeface="Arial" charset="0"/>
        <a:buChar char="•"/>
        <a:defRPr sz="9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0" indent="-192881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Font typeface="+mj-lt"/>
        <a:buAutoNum type="arabicPeriod"/>
        <a:defRPr sz="788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21"/>
            <a:ext cx="8229600" cy="51205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5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lvl="2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1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Font typeface="Arial" panose="020B0604020202020204" pitchFamily="34" charset="0"/>
        <a:buChar char="•"/>
        <a:defRPr sz="195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1pPr>
      <a:lvl2pPr marL="342900" indent="-342900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2"/>
        </a:buClr>
        <a:buFont typeface="Arial" panose="020B0604020202020204" pitchFamily="34" charset="0"/>
        <a:buChar char="•"/>
        <a:defRPr sz="195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2pPr>
      <a:lvl3pPr marL="342900" marR="0" indent="-342900" algn="l" defTabSz="514350" rtl="0" eaLnBrk="1" fontAlgn="auto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3366"/>
        </a:buClr>
        <a:buSzTx/>
        <a:buFont typeface="Arial" panose="020B0604020202020204" pitchFamily="34" charset="0"/>
        <a:buChar char="•"/>
        <a:tabLst/>
        <a:defRPr sz="1950" b="0" kern="1200" baseline="0">
          <a:solidFill>
            <a:srgbClr val="003366"/>
          </a:solidFill>
          <a:latin typeface="Arial" charset="0"/>
          <a:ea typeface="Arial" charset="0"/>
          <a:cs typeface="Arial" charset="0"/>
        </a:defRPr>
      </a:lvl3pPr>
      <a:lvl4pPr marL="557213" indent="-214313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3366"/>
        </a:buClr>
        <a:buFont typeface="Arial" charset="0"/>
        <a:buChar char="•"/>
        <a:defRPr sz="1950" b="0" kern="12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0" indent="-192881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Font typeface="+mj-lt"/>
        <a:buAutoNum type="arabicPeriod"/>
        <a:defRPr sz="788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771525" indent="-214313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950" b="0" kern="1200">
          <a:solidFill>
            <a:srgbClr val="003366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21"/>
            <a:ext cx="8229600" cy="51205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5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lvl="2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4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1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Font typeface="Arial" panose="020B0604020202020204" pitchFamily="34" charset="0"/>
        <a:buChar char="•"/>
        <a:defRPr sz="195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1pPr>
      <a:lvl2pPr marL="342900" indent="-342900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chemeClr val="tx2"/>
        </a:buClr>
        <a:buFont typeface="Arial" panose="020B0604020202020204" pitchFamily="34" charset="0"/>
        <a:buChar char="•"/>
        <a:defRPr sz="195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2pPr>
      <a:lvl3pPr marL="342900" marR="0" indent="-342900" algn="l" defTabSz="514350" rtl="0" eaLnBrk="1" fontAlgn="auto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3366"/>
        </a:buClr>
        <a:buSzTx/>
        <a:buFont typeface="Arial" panose="020B0604020202020204" pitchFamily="34" charset="0"/>
        <a:buChar char="•"/>
        <a:tabLst/>
        <a:defRPr sz="1950" b="0" kern="1200" baseline="0">
          <a:solidFill>
            <a:srgbClr val="003366"/>
          </a:solidFill>
          <a:latin typeface="Arial" charset="0"/>
          <a:ea typeface="Arial" charset="0"/>
          <a:cs typeface="Arial" charset="0"/>
        </a:defRPr>
      </a:lvl3pPr>
      <a:lvl4pPr marL="557213" indent="-214313" algn="l" defTabSz="514350" rtl="0" eaLnBrk="1" latinLnBrk="0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3366"/>
        </a:buClr>
        <a:buFont typeface="Arial" charset="0"/>
        <a:buChar char="•"/>
        <a:defRPr sz="1950" b="0" kern="12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0" indent="-192881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Font typeface="+mj-lt"/>
        <a:buAutoNum type="arabicPeriod"/>
        <a:defRPr sz="788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771525" indent="-214313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950" b="0" kern="1200">
          <a:solidFill>
            <a:srgbClr val="003366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0300" y="128016"/>
            <a:ext cx="634365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188720"/>
            <a:ext cx="6858000" cy="484632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2"/>
            <a:r>
              <a:rPr lang="en-US"/>
              <a:t>First-level bullet text is Arial 20pt</a:t>
            </a:r>
          </a:p>
          <a:p>
            <a:pPr lvl="3"/>
            <a:r>
              <a:rPr lang="en-US"/>
              <a:t>Second-level bullet text is Arial 16pt cyan </a:t>
            </a:r>
          </a:p>
          <a:p>
            <a:pPr lvl="2"/>
            <a:r>
              <a:rPr lang="en-US"/>
              <a:t>Arial is the only font used in this template</a:t>
            </a:r>
          </a:p>
          <a:p>
            <a:pPr lvl="2"/>
            <a:r>
              <a:rPr lang="en-US"/>
              <a:t>All bulleted text is sentence case (capitalize the first letter of the first word)</a:t>
            </a:r>
          </a:p>
          <a:p>
            <a:pPr lvl="2"/>
            <a:r>
              <a:rPr lang="en-US"/>
              <a:t>Text under 16pt should use this blue (r 10, g 49, b 97)</a:t>
            </a:r>
          </a:p>
          <a:p>
            <a:pPr marL="137160" marR="0" lvl="2" indent="-13716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45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Text 16pt or above or 14pt bold can use this blue (r 0, g 155, b 223)</a:t>
            </a:r>
          </a:p>
          <a:p>
            <a:pPr lvl="2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598" y="6263644"/>
            <a:ext cx="1999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58732F9-D5FE-4DA3-9240-C23AB02A04B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2481" y="6263644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83841" y="6263640"/>
            <a:ext cx="457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="1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F9DAC3B-54E0-4CFE-9D5B-D02E7E9AFCA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/>
        </p:nvCxnSpPr>
        <p:spPr>
          <a:xfrm>
            <a:off x="1883841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/>
        </p:nvCxnSpPr>
        <p:spPr>
          <a:xfrm>
            <a:off x="2505633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0F9E07-ED3E-4D91-A53B-130BA9B12834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43773F-8F97-4C5D-BF08-81B558B9D57D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9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994" r:id="rId26"/>
    <p:sldLayoutId id="2147483995" r:id="rId27"/>
    <p:sldLayoutId id="2147483996" r:id="rId28"/>
    <p:sldLayoutId id="2147483997" r:id="rId29"/>
    <p:sldLayoutId id="2147483998" r:id="rId30"/>
    <p:sldLayoutId id="2147483999" r:id="rId31"/>
    <p:sldLayoutId id="2147484000" r:id="rId32"/>
    <p:sldLayoutId id="2147484001" r:id="rId33"/>
    <p:sldLayoutId id="2147484002" r:id="rId34"/>
    <p:sldLayoutId id="2147484003" r:id="rId35"/>
    <p:sldLayoutId id="2147484004" r:id="rId3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Font typeface="Arial" panose="020B0604020202020204" pitchFamily="34" charset="0"/>
        <a:buNone/>
        <a:defRPr sz="1500" b="1" kern="1200" baseline="0">
          <a:solidFill>
            <a:srgbClr val="B31942"/>
          </a:solidFill>
          <a:latin typeface="Arial" charset="0"/>
          <a:ea typeface="Arial" charset="0"/>
          <a:cs typeface="Arial" charset="0"/>
        </a:defRPr>
      </a:lvl1pPr>
      <a:lvl2pPr marL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tx2"/>
        </a:buClr>
        <a:buFont typeface="Arial" panose="020B0604020202020204" pitchFamily="34" charset="0"/>
        <a:buNone/>
        <a:defRPr sz="1500" b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2pPr>
      <a:lvl3pPr marL="137160" marR="0" indent="-13716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rgbClr val="B31942"/>
        </a:buClr>
        <a:buSzTx/>
        <a:buFont typeface="Arial" charset="0"/>
        <a:buChar char="•"/>
        <a:tabLst/>
        <a:defRPr sz="150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3pPr>
      <a:lvl4pPr marL="514350" indent="-137160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Clr>
          <a:srgbClr val="B31942"/>
        </a:buClr>
        <a:buFont typeface="Arial" charset="0"/>
        <a:buChar char="•"/>
        <a:defRPr sz="12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0" indent="-257175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+mj-lt"/>
        <a:buAutoNum type="arabicPeriod"/>
        <a:defRPr sz="10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20"/>
            <a:ext cx="8229600" cy="484632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Text</a:t>
            </a:r>
          </a:p>
          <a:p>
            <a:pPr lvl="2"/>
            <a:r>
              <a:rPr lang="en-US"/>
              <a:t>First-level bullet text is Arial 20pt</a:t>
            </a:r>
          </a:p>
          <a:p>
            <a:pPr lvl="3"/>
            <a:r>
              <a:rPr lang="en-US"/>
              <a:t>Second-level bullet text is Arial 16pt cyan </a:t>
            </a:r>
          </a:p>
          <a:p>
            <a:pPr lvl="2"/>
            <a:r>
              <a:rPr lang="en-US"/>
              <a:t>Arial is the only font used in this template</a:t>
            </a:r>
          </a:p>
          <a:p>
            <a:pPr lvl="2"/>
            <a:r>
              <a:rPr lang="en-US"/>
              <a:t>All bulleted text is sentence case (capitalize the first letter of the first word)</a:t>
            </a:r>
          </a:p>
          <a:p>
            <a:pPr lvl="2"/>
            <a:r>
              <a:rPr lang="en-US"/>
              <a:t>Text under 16pt should use this blue (r 10, g 49, b 97)</a:t>
            </a:r>
          </a:p>
          <a:p>
            <a:pPr marL="102870" marR="0" lvl="2" indent="-102870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338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/>
            </a:pPr>
            <a:r>
              <a:rPr lang="en-US"/>
              <a:t>Text 16pt or above or 14pt bold can use this blue (r 0, g 155, b 223)</a:t>
            </a:r>
          </a:p>
          <a:p>
            <a:pPr lvl="2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598" y="6263642"/>
            <a:ext cx="19972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840" y="6263642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Not to be used or cited as precedent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63640"/>
            <a:ext cx="457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 b="1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Page </a:t>
            </a:r>
            <a:fld id="{781057C3-FDA3-B146-AA6C-F3C04E67C80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4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35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spcAft>
          <a:spcPts val="338"/>
        </a:spcAft>
        <a:buFont typeface="Arial" panose="020B0604020202020204" pitchFamily="34" charset="0"/>
        <a:buNone/>
        <a:defRPr sz="1125" b="1" kern="1200" baseline="0">
          <a:solidFill>
            <a:srgbClr val="B31942"/>
          </a:solidFill>
          <a:latin typeface="Arial" charset="0"/>
          <a:ea typeface="Arial" charset="0"/>
          <a:cs typeface="Arial" charset="0"/>
        </a:defRPr>
      </a:lvl1pPr>
      <a:lvl2pPr marL="0" indent="0" algn="l" defTabSz="514350" rtl="0" eaLnBrk="1" latinLnBrk="0" hangingPunct="1">
        <a:lnSpc>
          <a:spcPct val="90000"/>
        </a:lnSpc>
        <a:spcBef>
          <a:spcPts val="563"/>
        </a:spcBef>
        <a:spcAft>
          <a:spcPts val="338"/>
        </a:spcAft>
        <a:buClr>
          <a:schemeClr val="tx2"/>
        </a:buClr>
        <a:buFont typeface="Arial" panose="020B0604020202020204" pitchFamily="34" charset="0"/>
        <a:buNone/>
        <a:defRPr sz="1125" b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2pPr>
      <a:lvl3pPr marL="102870" marR="0" indent="-102870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338"/>
        </a:spcAft>
        <a:buClr>
          <a:srgbClr val="B31942"/>
        </a:buClr>
        <a:buSzTx/>
        <a:buFont typeface="Arial" charset="0"/>
        <a:buChar char="•"/>
        <a:tabLst/>
        <a:defRPr sz="1125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3pPr>
      <a:lvl4pPr marL="385763" indent="-102870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Clr>
          <a:srgbClr val="B31942"/>
        </a:buClr>
        <a:buFont typeface="Arial" charset="0"/>
        <a:buChar char="•"/>
        <a:defRPr sz="9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0" indent="-192881" algn="l" defTabSz="514350" rtl="0" eaLnBrk="1" latinLnBrk="0" hangingPunct="1">
        <a:lnSpc>
          <a:spcPct val="90000"/>
        </a:lnSpc>
        <a:spcBef>
          <a:spcPts val="281"/>
        </a:spcBef>
        <a:spcAft>
          <a:spcPts val="113"/>
        </a:spcAft>
        <a:buFont typeface="+mj-lt"/>
        <a:buAutoNum type="arabicPeriod"/>
        <a:defRPr sz="788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0" y="128016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add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1205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First-level bullet text is Arial 20pt</a:t>
            </a:r>
          </a:p>
          <a:p>
            <a:pPr lvl="3"/>
            <a:r>
              <a:rPr lang="en-US" dirty="0"/>
              <a:t>Second-level bullet text is Arial 16pt cyan </a:t>
            </a:r>
          </a:p>
          <a:p>
            <a:pPr lvl="5"/>
            <a:r>
              <a:rPr lang="en-US" dirty="0"/>
              <a:t>Arial is the only font used in this template</a:t>
            </a:r>
          </a:p>
          <a:p>
            <a:pPr lvl="2"/>
            <a:r>
              <a:rPr lang="en-US" dirty="0"/>
              <a:t>All bulleted text is sentence case (capitalize the first letter of the first word)</a:t>
            </a:r>
          </a:p>
          <a:p>
            <a:pPr lvl="2"/>
            <a:r>
              <a:rPr lang="en-US" dirty="0"/>
              <a:t>Text under 16pt should use this blue (r 10, g 49, b 97)</a:t>
            </a:r>
          </a:p>
          <a:p>
            <a:pPr lvl="2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78CF7C-886E-4B44-8D6F-9CCB4440C25B}"/>
              </a:ext>
            </a:extLst>
          </p:cNvPr>
          <p:cNvCxnSpPr/>
          <p:nvPr userDrawn="1"/>
        </p:nvCxnSpPr>
        <p:spPr>
          <a:xfrm>
            <a:off x="457200" y="6611112"/>
            <a:ext cx="4572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1AFB7-6231-874C-9E3D-F557917EEB7E}"/>
              </a:ext>
            </a:extLst>
          </p:cNvPr>
          <p:cNvCxnSpPr>
            <a:cxnSpLocks/>
          </p:cNvCxnSpPr>
          <p:nvPr userDrawn="1"/>
        </p:nvCxnSpPr>
        <p:spPr>
          <a:xfrm>
            <a:off x="1078992" y="6611112"/>
            <a:ext cx="914400" cy="0"/>
          </a:xfrm>
          <a:prstGeom prst="line">
            <a:avLst/>
          </a:prstGeom>
          <a:ln w="57150">
            <a:solidFill>
              <a:srgbClr val="B31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0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rgbClr val="0A3161"/>
          </a:solidFill>
          <a:latin typeface="Arial" charset="0"/>
          <a:ea typeface="Arial" charset="0"/>
          <a:cs typeface="Arial" charset="0"/>
        </a:defRPr>
      </a:lvl1pPr>
    </p:titleStyle>
    <p:bodyStyle>
      <a:lvl1pPr marL="457200" indent="-45720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60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1pPr>
      <a:lvl2pPr marL="457200" indent="-45720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2600" b="0" kern="1200" baseline="0">
          <a:solidFill>
            <a:srgbClr val="003366"/>
          </a:solidFill>
          <a:latin typeface="+mn-lt"/>
          <a:ea typeface="Arial" charset="0"/>
          <a:cs typeface="Arial" charset="0"/>
        </a:defRPr>
      </a:lvl2pPr>
      <a:lvl3pPr marL="457200" marR="0" indent="-457200" algn="l" defTabSz="685800" rtl="0" eaLnBrk="1" fontAlgn="auto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366"/>
        </a:buClr>
        <a:buSzTx/>
        <a:buFont typeface="Arial" panose="020B0604020202020204" pitchFamily="34" charset="0"/>
        <a:buChar char="•"/>
        <a:tabLst/>
        <a:defRPr sz="2600" b="0" kern="1200" baseline="0">
          <a:solidFill>
            <a:srgbClr val="003366"/>
          </a:solidFill>
          <a:latin typeface="Arial" charset="0"/>
          <a:ea typeface="Arial" charset="0"/>
          <a:cs typeface="Arial" charset="0"/>
        </a:defRPr>
      </a:lvl3pPr>
      <a:lvl4pPr marL="742950" indent="-2857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3366"/>
        </a:buClr>
        <a:buFont typeface="Arial" charset="0"/>
        <a:buChar char="•"/>
        <a:defRPr sz="2600" b="0" kern="1200">
          <a:solidFill>
            <a:srgbClr val="003366"/>
          </a:solidFill>
          <a:latin typeface="+mn-lt"/>
          <a:ea typeface="Arial" charset="0"/>
          <a:cs typeface="Arial" charset="0"/>
        </a:defRPr>
      </a:lvl4pPr>
      <a:lvl5pPr marL="0" indent="-257175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+mj-lt"/>
        <a:buAutoNum type="arabicPeriod"/>
        <a:defRPr sz="10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028700" indent="-2857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b="0" kern="1200">
          <a:solidFill>
            <a:srgbClr val="003366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348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hyperlink" Target="https://www.irs.gov/pub/irs-pdf/p5348sp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f14242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4.png"/><Relationship Id="rId4" Type="http://schemas.openxmlformats.org/officeDocument/2006/relationships/hyperlink" Target="https://www.irs.gov/dmaf/form/f1424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refund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IRS.gov/pay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://www.irs.gov/IRS2G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349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irs.gov/businesses/understanding-your-form-1099-k" TargetMode="Externa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998.pdf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www.irs.gov/credits-deductions/individuals/earned-income-tax-credit-eit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811.pdf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hyperlink" Target="https://www.irs.gov/credits-deductions/individuals/child-tax-credi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4772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www.irs.gov/AOT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ub/irs-pdf/p5120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hyperlink" Target="https://www.irs.gov/credits-and-deductions-for-individuals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instructions/i1040gi#en_US_2023_publink10002112" TargetMode="External"/><Relationship Id="rId13" Type="http://schemas.openxmlformats.org/officeDocument/2006/relationships/hyperlink" Target="https://www.irs.gov/taxtopics/tc453" TargetMode="External"/><Relationship Id="rId18" Type="http://schemas.openxmlformats.org/officeDocument/2006/relationships/hyperlink" Target="https://www.irs.gov/help/ita/how-do-i-claim-my-gambling-winnings-andor-losses" TargetMode="External"/><Relationship Id="rId3" Type="http://schemas.openxmlformats.org/officeDocument/2006/relationships/hyperlink" Target="https://www.irs.gov/taxtopics/tc452" TargetMode="External"/><Relationship Id="rId21" Type="http://schemas.openxmlformats.org/officeDocument/2006/relationships/hyperlink" Target="https://www.irs.gov/publications/p547" TargetMode="External"/><Relationship Id="rId7" Type="http://schemas.openxmlformats.org/officeDocument/2006/relationships/hyperlink" Target="https://www.irs.gov/forms-pubs/about-publication-969" TargetMode="External"/><Relationship Id="rId12" Type="http://schemas.openxmlformats.org/officeDocument/2006/relationships/hyperlink" Target="https://www.irs.gov/help/ita/can-i-deduct-my-moving-expenses" TargetMode="External"/><Relationship Id="rId17" Type="http://schemas.openxmlformats.org/officeDocument/2006/relationships/hyperlink" Target="https://www.irs.gov/publications/p523" TargetMode="External"/><Relationship Id="rId25" Type="http://schemas.openxmlformats.org/officeDocument/2006/relationships/hyperlink" Target="https://www.irs.gov/credits-deductions/businesses/opportunity-zones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www.irs.gov/taxtopics/tc506" TargetMode="External"/><Relationship Id="rId20" Type="http://schemas.openxmlformats.org/officeDocument/2006/relationships/hyperlink" Target="https://www.irs.gov/taxtopics/tc503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irs.gov/retirement-plans/ira-deduction-limits" TargetMode="External"/><Relationship Id="rId11" Type="http://schemas.openxmlformats.org/officeDocument/2006/relationships/hyperlink" Target="https://www.irs.gov/taxtopics/tc513" TargetMode="External"/><Relationship Id="rId24" Type="http://schemas.openxmlformats.org/officeDocument/2006/relationships/hyperlink" Target="https://www.irs.gov/help/ita/can-i-claim-my-expenses-as-miscellaneous-itemized-deductions-on-schedule-a" TargetMode="External"/><Relationship Id="rId5" Type="http://schemas.openxmlformats.org/officeDocument/2006/relationships/hyperlink" Target="https://www.irs.gov/taxtopics/tc509" TargetMode="External"/><Relationship Id="rId15" Type="http://schemas.openxmlformats.org/officeDocument/2006/relationships/hyperlink" Target="https://www.irs.gov/taxtopics/tc409" TargetMode="External"/><Relationship Id="rId23" Type="http://schemas.openxmlformats.org/officeDocument/2006/relationships/hyperlink" Target="https://www.irs.gov/filing/adjusted-gross-income" TargetMode="External"/><Relationship Id="rId10" Type="http://schemas.openxmlformats.org/officeDocument/2006/relationships/hyperlink" Target="https://www.irs.gov/individuals/deducting-teachers-educational-expenses" TargetMode="External"/><Relationship Id="rId19" Type="http://schemas.openxmlformats.org/officeDocument/2006/relationships/hyperlink" Target="https://www.irs.gov/help/ita/can-i-deduct-my-mortgage-related-expenses" TargetMode="External"/><Relationship Id="rId4" Type="http://schemas.openxmlformats.org/officeDocument/2006/relationships/hyperlink" Target="https://www.irs.gov/taxtopics/tc510" TargetMode="External"/><Relationship Id="rId9" Type="http://schemas.openxmlformats.org/officeDocument/2006/relationships/hyperlink" Target="https://www.irs.gov/taxtopics/tc456" TargetMode="External"/><Relationship Id="rId14" Type="http://schemas.openxmlformats.org/officeDocument/2006/relationships/hyperlink" Target="https://www.irs.gov/help/ita/how-do-i-report-the-debt-forgiven-on-my-residence-due-to-foreclosure-repossession-abandonment-or-because-of-a-loan-modification-or-short-sale" TargetMode="External"/><Relationship Id="rId22" Type="http://schemas.openxmlformats.org/officeDocument/2006/relationships/hyperlink" Target="https://www.irs.gov/taxtopics/tc50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newsroom/dirty-doze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hyperlink" Target="https://www.irs.gov/pub/irs-pdf/p4524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png"/><Relationship Id="rId4" Type="http://schemas.openxmlformats.org/officeDocument/2006/relationships/hyperlink" Target="http://www.irs.gov/TBO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taxpayeradvocate.irs.gov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irs.gov/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irs.gov/help/tools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hyperlink" Target="https://www.irs.gov/help/languag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Hel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IT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.gov/accou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F3EBC-0E3C-A48E-5560-6AF37B764EF9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900" y="1139658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12E90223-C4D0-4E98-BCFE-43C740FF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1946967"/>
            <a:ext cx="8064500" cy="4154984"/>
          </a:xfrm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Resources &amp; Guidance</a:t>
            </a:r>
            <a:br>
              <a:rPr lang="en-US" dirty="0"/>
            </a:br>
            <a:r>
              <a:rPr lang="en-US" dirty="0"/>
              <a:t>for the</a:t>
            </a:r>
            <a:br>
              <a:rPr lang="en-US" dirty="0"/>
            </a:br>
            <a:r>
              <a:rPr lang="en-US" dirty="0"/>
              <a:t>2025 Tax Filing Season</a:t>
            </a:r>
            <a:br>
              <a:rPr lang="en-US" dirty="0"/>
            </a:br>
            <a:br>
              <a:rPr lang="en-US" sz="2400" dirty="0"/>
            </a:br>
            <a:br>
              <a:rPr lang="en-US" dirty="0"/>
            </a:br>
            <a:r>
              <a:rPr lang="en-US" dirty="0"/>
              <a:t>		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11F42-A15B-D53D-5A41-3A5BE79D9089}"/>
              </a:ext>
            </a:extLst>
          </p:cNvPr>
          <p:cNvSpPr txBox="1"/>
          <p:nvPr/>
        </p:nvSpPr>
        <p:spPr>
          <a:xfrm>
            <a:off x="4044253" y="5625341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Dan Arnell Belarmino, Senior Stakeholder Liaison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700690-6D1A-5B04-3ED1-E3F4CADDB852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278929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97F0-6E24-AE02-8946-B6AA3C049C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014849">
            <a:off x="302186" y="2933782"/>
            <a:ext cx="8539631" cy="1275511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Getting Ready to File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1847-AB7F-27C8-FBDC-95DA51A0B579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900" y="1100596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A3201C4-5993-88E2-1D54-C9AE240FB380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253564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F421-5646-C73F-F8D1-CC4AFE1C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532" y="375172"/>
            <a:ext cx="5659181" cy="685800"/>
          </a:xfrm>
        </p:spPr>
        <p:txBody>
          <a:bodyPr/>
          <a:lstStyle/>
          <a:p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     Getting Ready to File</a:t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A6036-F97E-8421-47F9-F880E4C5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0" y="982850"/>
            <a:ext cx="8758425" cy="5875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4AA4D-D465-73F6-10CA-AFBE012F3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920" y="4424196"/>
            <a:ext cx="1456045" cy="1450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58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0B211E-3C9B-8063-5549-F20A2877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810" y="128248"/>
            <a:ext cx="5733439" cy="685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5348</a:t>
            </a:r>
            <a:r>
              <a:rPr lang="en-US" sz="2400" dirty="0"/>
              <a:t> Get Ready to File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US" sz="24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Spanish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BD7A1-4017-4935-C861-D16A767EC84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118397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23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C05C2B-A6D8-4358-BBCD-1D2DC201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0" y="128016"/>
            <a:ext cx="54864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altLang="en-US" sz="2800" dirty="0"/>
            </a:br>
            <a:r>
              <a:rPr lang="en-US" altLang="en-US" dirty="0"/>
              <a:t>Free Tax Return Preparation</a:t>
            </a:r>
            <a:br>
              <a:rPr lang="en-US" altLang="en-US" dirty="0"/>
            </a:br>
            <a:r>
              <a:rPr lang="en-US" altLang="en-US" dirty="0"/>
              <a:t>Volunteer Income Tax Assistance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979FAA6-11D2-5AA2-626E-67B2794D5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729144"/>
              </p:ext>
            </p:extLst>
          </p:nvPr>
        </p:nvGraphicFramePr>
        <p:xfrm>
          <a:off x="-12700" y="6145211"/>
          <a:ext cx="914400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8C9195F-546E-28E8-F7EE-93627679D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89" y="968365"/>
            <a:ext cx="8861424" cy="5176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650CB-D1C4-9D5E-6594-3DC3ED0F1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559" y="2254445"/>
            <a:ext cx="869290" cy="86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0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C05C2B-A6D8-4358-BBCD-1D2DC201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128016"/>
            <a:ext cx="54864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altLang="en-US" sz="2800" dirty="0"/>
            </a:br>
            <a:r>
              <a:rPr lang="en-US" altLang="en-US" dirty="0"/>
              <a:t>Free Tax Return Preparation</a:t>
            </a:r>
            <a:br>
              <a:rPr lang="en-US" altLang="en-US" dirty="0"/>
            </a:br>
            <a:r>
              <a:rPr lang="en-US" altLang="en-US" dirty="0"/>
              <a:t>Free File</a:t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3A7A1F9-FE4A-20C1-4432-37A9FC1F1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1435489"/>
              </p:ext>
            </p:extLst>
          </p:nvPr>
        </p:nvGraphicFramePr>
        <p:xfrm>
          <a:off x="0" y="6338672"/>
          <a:ext cx="91440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DAB991E-56FB-E875-412B-E9F5C2C00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534" y="2876765"/>
            <a:ext cx="1286934" cy="1273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B27DB-5EA4-E272-ED84-7985051B80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873261"/>
            <a:ext cx="6976153" cy="52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0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D11DA-199F-41EA-9B20-C647F3A9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50" y="342900"/>
            <a:ext cx="5486400" cy="514350"/>
          </a:xfrm>
        </p:spPr>
        <p:txBody>
          <a:bodyPr/>
          <a:lstStyle/>
          <a:p>
            <a:r>
              <a:rPr lang="en-US" dirty="0"/>
              <a:t>Choosing a Paid Preparer </a:t>
            </a:r>
          </a:p>
        </p:txBody>
      </p:sp>
      <p:pic>
        <p:nvPicPr>
          <p:cNvPr id="13" name="Content Placeholder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CDB13B2-6612-3ACF-8363-39CF86350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38790"/>
            <a:ext cx="6870333" cy="4461960"/>
          </a:xfrm>
        </p:spPr>
      </p:pic>
    </p:spTree>
    <p:extLst>
      <p:ext uri="{BB962C8B-B14F-4D97-AF65-F5344CB8AC3E}">
        <p14:creationId xmlns:p14="http://schemas.microsoft.com/office/powerpoint/2010/main" val="410615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D11DA-199F-41EA-9B20-C647F3A9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0" y="369316"/>
            <a:ext cx="5486400" cy="685800"/>
          </a:xfrm>
        </p:spPr>
        <p:txBody>
          <a:bodyPr/>
          <a:lstStyle/>
          <a:p>
            <a:r>
              <a:rPr lang="en-US" dirty="0"/>
              <a:t>Choosing a Paid Preparer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EC9A7-F6FD-4AAF-AFDD-97179203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77" y="1777365"/>
            <a:ext cx="8445921" cy="4127373"/>
          </a:xfrm>
        </p:spPr>
        <p:txBody>
          <a:bodyPr/>
          <a:lstStyle/>
          <a:p>
            <a:r>
              <a:rPr lang="en-US" dirty="0">
                <a:latin typeface="Arial" panose="020B0604020202020204"/>
              </a:rPr>
              <a:t>Avoid preparers who claim to get larger refunds </a:t>
            </a:r>
          </a:p>
          <a:p>
            <a:r>
              <a:rPr lang="en-US" dirty="0">
                <a:latin typeface="Arial" panose="020B0604020202020204"/>
              </a:rPr>
              <a:t>Avoid preparers who base fees on refund amounts </a:t>
            </a:r>
          </a:p>
          <a:p>
            <a:r>
              <a:rPr lang="en-US" dirty="0">
                <a:latin typeface="Arial" panose="020B0604020202020204"/>
              </a:rPr>
              <a:t>Avoid paid preparers who won’t sign the return or won’t give you a copy</a:t>
            </a:r>
          </a:p>
          <a:p>
            <a:r>
              <a:rPr lang="en-US" dirty="0">
                <a:latin typeface="Arial" panose="020B0604020202020204"/>
              </a:rPr>
              <a:t>Never sign a blank tax return / review before signing</a:t>
            </a:r>
          </a:p>
          <a:p>
            <a:r>
              <a:rPr lang="en-US" dirty="0">
                <a:latin typeface="Arial" panose="020B0604020202020204"/>
              </a:rPr>
              <a:t>Availability of the preparer</a:t>
            </a:r>
          </a:p>
          <a:p>
            <a:r>
              <a:rPr lang="en-US" dirty="0">
                <a:latin typeface="Arial" panose="020B0604020202020204"/>
              </a:rPr>
              <a:t>Make sure that the paid preparer has a valid IRS Preparer Tax Identification Number (PTIN)</a:t>
            </a:r>
          </a:p>
          <a:p>
            <a:r>
              <a:rPr lang="en-US" dirty="0">
                <a:latin typeface="Arial" panose="020B0604020202020204"/>
              </a:rPr>
              <a:t>IRS.gov and search “choosing a preparer”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73052-0DF6-68B1-9CAB-A8B88C310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83" y="4681470"/>
            <a:ext cx="1276415" cy="1319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23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E9CD-EB99-1EB9-6998-FD7ECDE7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737" y="314608"/>
            <a:ext cx="5486400" cy="685800"/>
          </a:xfrm>
        </p:spPr>
        <p:txBody>
          <a:bodyPr/>
          <a:lstStyle/>
          <a:p>
            <a:r>
              <a:rPr lang="en-US" sz="2100" dirty="0"/>
              <a:t>Reporting Abusive Tax Schemes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CECC-7685-EDF2-3B51-4A2780736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16" y="1738074"/>
            <a:ext cx="8229600" cy="36347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0" dirty="0">
                <a:solidFill>
                  <a:schemeClr val="accent1">
                    <a:lumMod val="75000"/>
                  </a:schemeClr>
                </a:solidFill>
              </a:rPr>
              <a:t>Complete </a:t>
            </a:r>
            <a:r>
              <a:rPr lang="en-US" sz="2100" b="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 14242, Report Suspected Abusive Tax Promotions or Preparers</a:t>
            </a:r>
            <a:endParaRPr lang="en-US" sz="2100" b="0" dirty="0">
              <a:solidFill>
                <a:srgbClr val="C00000"/>
              </a:solidFill>
            </a:endParaRPr>
          </a:p>
          <a:p>
            <a:endParaRPr lang="en-US" sz="2100" b="0" dirty="0">
              <a:solidFill>
                <a:srgbClr val="002060"/>
              </a:solidFill>
            </a:endParaRPr>
          </a:p>
          <a:p>
            <a:pPr marL="445770" lvl="2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Submit </a:t>
            </a:r>
            <a:r>
              <a:rPr lang="en-US" sz="21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or mail/fax to the IRS Lead Development Center</a:t>
            </a:r>
          </a:p>
          <a:p>
            <a:pPr lvl="5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Internal Revenue Service Lead Development Center</a:t>
            </a:r>
          </a:p>
          <a:p>
            <a:pPr lvl="5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Stop MS5040</a:t>
            </a:r>
          </a:p>
          <a:p>
            <a:pPr lvl="5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24000 Avila Road</a:t>
            </a:r>
          </a:p>
          <a:p>
            <a:pPr lvl="5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Laguna Niguel, CA 92677-3405</a:t>
            </a:r>
          </a:p>
          <a:p>
            <a:pPr lvl="5" indent="0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Fax: 877-477-9135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F590A-1A17-648B-FAC4-86B88518A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679" y="4887532"/>
            <a:ext cx="1554363" cy="1565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08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784" y="142840"/>
            <a:ext cx="5579416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Tax Refund Status</a:t>
            </a:r>
            <a:br>
              <a:rPr lang="en-US" sz="2400" dirty="0"/>
            </a:b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www.irs.gov/refunds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28E13-7D51-5E43-A65E-3D397363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7216"/>
            <a:ext cx="9144000" cy="581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4B945-6C48-EAFE-B232-50614CE21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207" y="5269966"/>
            <a:ext cx="1254706" cy="124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462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EE7BD6-832B-080A-AEF8-EDF83230C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7775" y="130919"/>
            <a:ext cx="5715725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en-US" sz="2400" dirty="0"/>
              <a:t>Pay Online at </a:t>
            </a:r>
            <a:r>
              <a:rPr lang="en-US" altLang="en-US" sz="2400" u="sng" dirty="0">
                <a:solidFill>
                  <a:srgbClr val="C0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www.IRS.gov/pay</a:t>
            </a:r>
            <a:r>
              <a:rPr lang="en-US" altLang="en-US" sz="2400" u="sng" dirty="0">
                <a:solidFill>
                  <a:srgbClr val="C00000"/>
                </a:solidFill>
              </a:rPr>
              <a:t>ments</a:t>
            </a:r>
            <a:r>
              <a:rPr lang="en-US" altLang="en-US" sz="2400" u="sng" dirty="0"/>
              <a:t> </a:t>
            </a:r>
            <a:r>
              <a:rPr lang="en-US" altLang="en-US" sz="2400" dirty="0"/>
              <a:t>and </a:t>
            </a:r>
            <a:r>
              <a:rPr lang="en-US" altLang="en-US" sz="24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www.IRS.gov/IRS2GO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A84A6-B4DD-2FA5-2A0A-30A6A7946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058" y="922564"/>
            <a:ext cx="3543726" cy="5935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905641-A9E6-689B-C9FA-646F6868279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217" y="1028737"/>
            <a:ext cx="5372526" cy="569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EB3CA-3080-C13E-6CEC-8CBC832E7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83" y="4459457"/>
            <a:ext cx="1088833" cy="1096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0917D-125A-0D75-B81E-033487C48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830" y="4434014"/>
            <a:ext cx="1356677" cy="1331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959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D11DA-199F-41EA-9B20-C647F3A9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2" y="293415"/>
            <a:ext cx="5486400" cy="685800"/>
          </a:xfrm>
        </p:spPr>
        <p:txBody>
          <a:bodyPr/>
          <a:lstStyle/>
          <a:p>
            <a:r>
              <a:rPr lang="en-US" dirty="0"/>
              <a:t>Overview</a:t>
            </a:r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13991-9D95-4237-B8A2-CC98ADADA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215"/>
            <a:ext cx="9144000" cy="5983560"/>
          </a:xfrm>
        </p:spPr>
        <p:txBody>
          <a:bodyPr/>
          <a:lstStyle/>
          <a:p>
            <a:pPr marL="342900" lvl="2" indent="0">
              <a:buNone/>
            </a:pPr>
            <a:endParaRPr lang="en-US" sz="300" dirty="0">
              <a:latin typeface="Arial" panose="020B0604020202020204"/>
            </a:endParaRPr>
          </a:p>
          <a:p>
            <a:r>
              <a:rPr lang="en-US" sz="1400" b="1" dirty="0"/>
              <a:t>Getting IRS Help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Navigating the IRS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ea typeface="Calibri" panose="020F0502020204030204" pitchFamily="34" charset="0"/>
              </a:rPr>
              <a:t>Individual Online Account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ea typeface="Calibri" panose="020F0502020204030204" pitchFamily="34" charset="0"/>
              </a:rPr>
              <a:t>Taxpayer Assistance Centers </a:t>
            </a:r>
          </a:p>
          <a:p>
            <a:pPr marL="342900" lvl="2" indent="0">
              <a:buNone/>
            </a:pPr>
            <a:endParaRPr lang="en-US" sz="800" dirty="0"/>
          </a:p>
          <a:p>
            <a:r>
              <a:rPr lang="en-US" sz="1400" b="1" dirty="0"/>
              <a:t>Resources Getting Ready to file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ea typeface="Calibri" panose="020F0502020204030204" pitchFamily="34" charset="0"/>
              </a:rPr>
              <a:t>Free Tax Return Preparation</a:t>
            </a:r>
            <a:endParaRPr lang="en-US" sz="11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ea typeface="Calibri" panose="020F0502020204030204" pitchFamily="34" charset="0"/>
              </a:rPr>
              <a:t>Choosing a Return Preparer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ea typeface="Calibri" panose="020F0502020204030204" pitchFamily="34" charset="0"/>
              </a:rPr>
              <a:t>Refund Status &amp; Payments</a:t>
            </a:r>
          </a:p>
          <a:p>
            <a:pPr marL="342900" lvl="2" indent="0">
              <a:buNone/>
            </a:pPr>
            <a:endParaRPr lang="en-US" sz="800" b="1" dirty="0"/>
          </a:p>
          <a:p>
            <a:r>
              <a:rPr lang="en-US" sz="1400" b="1" dirty="0"/>
              <a:t>Claiming Tax Credits and Deductions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Earned Income Tax Credits &amp; Child Tax Credit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American Opportunity Credit &amp; Premium Tax Credit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Deductible Expenses</a:t>
            </a:r>
          </a:p>
          <a:p>
            <a:pPr marL="342900" lvl="2" indent="0">
              <a:buNone/>
            </a:pPr>
            <a:endParaRPr lang="en-US" sz="800" dirty="0"/>
          </a:p>
          <a:p>
            <a:r>
              <a:rPr lang="en-US" sz="1600" b="1" dirty="0">
                <a:latin typeface="Arial" panose="020B0604020202020204"/>
              </a:rPr>
              <a:t> </a:t>
            </a:r>
            <a:r>
              <a:rPr lang="en-US" sz="1400" b="1" dirty="0"/>
              <a:t>Protecting against Identity Theft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a typeface="Calibri" panose="020F0502020204030204" pitchFamily="34" charset="0"/>
              </a:rPr>
              <a:t>Dirty Dozen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>
                <a:ea typeface="Calibri" panose="020F0502020204030204" pitchFamily="34" charset="0"/>
              </a:rPr>
              <a:t>IP PIN </a:t>
            </a:r>
          </a:p>
          <a:p>
            <a:pPr marL="342900" lvl="2" indent="0">
              <a:buNone/>
            </a:pPr>
            <a:endParaRPr lang="en-US" sz="800" b="1" dirty="0"/>
          </a:p>
          <a:p>
            <a:r>
              <a:rPr lang="en-US" sz="1400" b="1" dirty="0"/>
              <a:t>Wrap Up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Important Considerations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Connect with us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100" dirty="0"/>
              <a:t>Got Questions? Issues or Feedback?</a:t>
            </a:r>
            <a:endParaRPr lang="en-US" sz="1100" b="0" dirty="0">
              <a:solidFill>
                <a:srgbClr val="003366"/>
              </a:solidFill>
            </a:endParaRPr>
          </a:p>
          <a:p>
            <a:endParaRPr lang="en-US" sz="1600" b="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8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>
            <a:extLst>
              <a:ext uri="{FF2B5EF4-FFF2-40B4-BE49-F238E27FC236}">
                <a16:creationId xmlns:a16="http://schemas.microsoft.com/office/drawing/2014/main" id="{8277C66E-9A6B-45E3-932B-FF5F4CB9D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8371" y="354246"/>
            <a:ext cx="4269060" cy="514350"/>
          </a:xfrm>
        </p:spPr>
        <p:txBody>
          <a:bodyPr/>
          <a:lstStyle/>
          <a:p>
            <a:r>
              <a:rPr lang="en-US" altLang="en-US" dirty="0"/>
              <a:t>Payment Plan</a:t>
            </a:r>
            <a:endParaRPr lang="en-US" altLang="en-US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8EEB60-A19E-46F1-9EF7-04A4EDB4D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673"/>
            <a:ext cx="9144000" cy="5874327"/>
          </a:xfrm>
          <a:prstGeom prst="rect">
            <a:avLst/>
          </a:prstGeom>
          <a:ln w="25400">
            <a:solidFill>
              <a:srgbClr val="003366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5B7C2-6C90-340A-8A64-20160DF01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08" y="5022238"/>
            <a:ext cx="1513263" cy="1481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300" y="99660"/>
            <a:ext cx="57404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5349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Year-round Tax Planning is for Everyone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CE146-D763-43AB-EFAA-B8609D055D3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147855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3EA424D-5359-6148-29DA-5970B599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34" y="5272818"/>
            <a:ext cx="1031244" cy="1050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38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B93F7-46D0-419D-7C64-D4276C5D6A7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0" y="986318"/>
            <a:ext cx="4345969" cy="580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89FFB-8EC2-DD6D-9540-48080EC70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86318"/>
            <a:ext cx="4466690" cy="580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89EC40-80E1-BEB1-A332-7C65D1DD6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201" y="300518"/>
            <a:ext cx="3826945" cy="685800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 1099-K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6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33B44-77C9-1B3F-0532-50ADA7922BBF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899" y="1056163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97F0-6E24-AE02-8946-B6AA3C049C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014849">
            <a:off x="233906" y="2835202"/>
            <a:ext cx="8539631" cy="2128353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Claiming Tax Credits and Deductions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066B7B1-D4A4-151E-2B7D-E92116ACF971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262135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128702"/>
            <a:ext cx="5422900" cy="6858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Earned Income Tax Credit </a:t>
            </a:r>
            <a:r>
              <a:rPr lang="en-US" sz="2400" u="sng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5998</a:t>
            </a:r>
            <a:br>
              <a:rPr lang="en-US" sz="2400" u="sng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24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www.IRS.gov/EITC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78951-9EA5-3436-0833-7C133995043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037690"/>
            <a:ext cx="4489807" cy="5691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36197A-630B-5FEC-6BA5-08B1696EE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838" y="1037690"/>
            <a:ext cx="4489807" cy="5691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32E82-3DB1-921C-6AF1-686CD2633F93}"/>
              </a:ext>
            </a:extLst>
          </p:cNvPr>
          <p:cNvSpPr txBox="1"/>
          <p:nvPr/>
        </p:nvSpPr>
        <p:spPr>
          <a:xfrm>
            <a:off x="109355" y="1603771"/>
            <a:ext cx="4590106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FFFFFF"/>
                </a:solidFill>
                <a:latin typeface="HelveticaNeueLT Std Med"/>
              </a:rPr>
              <a:t>ion Bundle </a:t>
            </a:r>
            <a:endParaRPr lang="en-US" sz="3200" b="0" i="0" u="none" strike="noStrike" baseline="0" dirty="0">
              <a:solidFill>
                <a:srgbClr val="FFFFFF"/>
              </a:solidFill>
              <a:latin typeface="HelveticaNeueLT Std Med"/>
            </a:endParaRPr>
          </a:p>
          <a:p>
            <a:r>
              <a:rPr lang="en-US" sz="2000" b="1" i="0" u="none" strike="noStrike" baseline="0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 Income Tax Credit (EITC)</a:t>
            </a:r>
            <a:r>
              <a:rPr lang="en-US" sz="2000" b="1" i="0" u="none" strike="noStrike" baseline="0" dirty="0">
                <a:solidFill>
                  <a:srgbClr val="0065A5"/>
                </a:solidFill>
                <a:latin typeface="HelveticaNeueLT Std"/>
              </a:rPr>
              <a:t> </a:t>
            </a:r>
            <a:r>
              <a:rPr lang="en-US" sz="1800" b="0" i="0" u="none" strike="noStrike" baseline="0" dirty="0">
                <a:solidFill>
                  <a:srgbClr val="221E1F"/>
                </a:solidFill>
              </a:rPr>
              <a:t>helps low-to-moderate </a:t>
            </a:r>
          </a:p>
          <a:p>
            <a:r>
              <a:rPr lang="en-US" sz="1800" b="0" i="0" u="none" strike="noStrike" baseline="0" dirty="0">
                <a:solidFill>
                  <a:srgbClr val="221E1F"/>
                </a:solidFill>
              </a:rPr>
              <a:t>income workers</a:t>
            </a:r>
            <a:r>
              <a:rPr lang="en-US" sz="2000" b="0" i="0" u="none" strike="noStrike" baseline="0" dirty="0">
                <a:solidFill>
                  <a:srgbClr val="221E1F"/>
                </a:solidFill>
              </a:rPr>
              <a:t>. </a:t>
            </a:r>
          </a:p>
          <a:p>
            <a:endParaRPr lang="en-US" sz="2400" dirty="0">
              <a:solidFill>
                <a:srgbClr val="221E1F"/>
              </a:solidFill>
            </a:endParaRPr>
          </a:p>
          <a:p>
            <a:endParaRPr lang="en-US" sz="2400" b="0" i="0" u="none" strike="noStrike" baseline="0" dirty="0">
              <a:solidFill>
                <a:srgbClr val="221E1F"/>
              </a:solidFill>
            </a:endParaRPr>
          </a:p>
          <a:p>
            <a:endParaRPr lang="en-US" sz="2400" b="0" i="0" u="none" strike="noStrike" baseline="0" dirty="0">
              <a:solidFill>
                <a:srgbClr val="221E1F"/>
              </a:solidFill>
            </a:endParaRPr>
          </a:p>
          <a:p>
            <a:endParaRPr lang="en-US" sz="2400" dirty="0">
              <a:solidFill>
                <a:srgbClr val="221E1F"/>
              </a:solidFill>
            </a:endParaRPr>
          </a:p>
          <a:p>
            <a:endParaRPr lang="en-US" sz="2400" b="0" i="0" u="none" strike="noStrike" baseline="0" dirty="0">
              <a:solidFill>
                <a:srgbClr val="221E1F"/>
              </a:solidFill>
            </a:endParaRPr>
          </a:p>
          <a:p>
            <a:endParaRPr lang="en-US" sz="700" dirty="0"/>
          </a:p>
          <a:p>
            <a:r>
              <a:rPr lang="en-US" sz="1600" dirty="0"/>
              <a:t>Earned Income Tax Credit (EITC) Assistant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115F4-70C5-4C10-5EC6-C53C2D7FF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55" y="3242284"/>
            <a:ext cx="4058725" cy="1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5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62" y="119779"/>
            <a:ext cx="5422900" cy="6858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Child Tax Credit </a:t>
            </a:r>
            <a:r>
              <a:rPr lang="en-US" sz="24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5811</a:t>
            </a:r>
            <a:br>
              <a:rPr lang="en-US" sz="2400" u="sng" dirty="0">
                <a:solidFill>
                  <a:schemeClr val="bg2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24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www.IRS.gov/CTC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78951-9EA5-3436-0833-7C133995043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037690"/>
            <a:ext cx="4489807" cy="5691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32E82-3DB1-921C-6AF1-686CD2633F93}"/>
              </a:ext>
            </a:extLst>
          </p:cNvPr>
          <p:cNvSpPr txBox="1"/>
          <p:nvPr/>
        </p:nvSpPr>
        <p:spPr>
          <a:xfrm>
            <a:off x="109355" y="1659285"/>
            <a:ext cx="45901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FFFFFF"/>
                </a:solidFill>
                <a:latin typeface="HelveticaNeueLT Std Med"/>
              </a:rPr>
              <a:t>ion Bundle </a:t>
            </a:r>
            <a:endParaRPr lang="en-US" sz="3200" b="0" i="0" u="none" strike="noStrike" baseline="0" dirty="0">
              <a:solidFill>
                <a:srgbClr val="FFFFFF"/>
              </a:solidFill>
              <a:latin typeface="HelveticaNeueLT Std Med"/>
            </a:endParaRPr>
          </a:p>
          <a:p>
            <a:r>
              <a:rPr lang="en-US" sz="2000" b="1" i="0" u="none" strike="noStrike" baseline="0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Tax Credit (CTC)</a:t>
            </a:r>
            <a:r>
              <a:rPr lang="en-US" sz="2000" b="1" i="0" u="none" strike="noStrike" baseline="0" dirty="0">
                <a:solidFill>
                  <a:srgbClr val="0065A5"/>
                </a:solidFill>
                <a:latin typeface="HelveticaNeueLT Std"/>
              </a:rPr>
              <a:t> </a:t>
            </a:r>
            <a:r>
              <a:rPr lang="en-US" sz="1800" b="0" i="0" u="none" strike="noStrike" baseline="0" dirty="0">
                <a:solidFill>
                  <a:srgbClr val="221E1F"/>
                </a:solidFill>
              </a:rPr>
              <a:t>helps families with children</a:t>
            </a:r>
            <a:r>
              <a:rPr lang="en-US" sz="2000" b="0" i="0" u="none" strike="noStrike" baseline="0" dirty="0">
                <a:solidFill>
                  <a:srgbClr val="221E1F"/>
                </a:solidFill>
              </a:rPr>
              <a:t>. </a:t>
            </a:r>
          </a:p>
          <a:p>
            <a:endParaRPr lang="en-US" sz="1800" dirty="0">
              <a:solidFill>
                <a:srgbClr val="221E1F"/>
              </a:solidFill>
            </a:endParaRPr>
          </a:p>
          <a:p>
            <a:endParaRPr lang="en-US" sz="1800" dirty="0">
              <a:solidFill>
                <a:srgbClr val="221E1F"/>
              </a:solidFill>
            </a:endParaRPr>
          </a:p>
          <a:p>
            <a:endParaRPr lang="en-US" sz="2400" b="0" i="0" u="none" strike="noStrike" baseline="0" dirty="0">
              <a:solidFill>
                <a:srgbClr val="221E1F"/>
              </a:solidFill>
            </a:endParaRPr>
          </a:p>
          <a:p>
            <a:endParaRPr lang="en-US" sz="2400" b="0" i="0" u="none" strike="noStrike" baseline="0" dirty="0">
              <a:solidFill>
                <a:srgbClr val="221E1F"/>
              </a:solidFill>
            </a:endParaRPr>
          </a:p>
          <a:p>
            <a:endParaRPr lang="en-US" sz="2400" dirty="0">
              <a:solidFill>
                <a:srgbClr val="221E1F"/>
              </a:solidFill>
            </a:endParaRPr>
          </a:p>
          <a:p>
            <a:endParaRPr lang="en-US" sz="1200" b="0" i="0" u="none" strike="noStrike" baseline="0" dirty="0"/>
          </a:p>
          <a:p>
            <a:r>
              <a:rPr lang="en-US" dirty="0"/>
              <a:t>Child Tax Credit (CTC) Eligibility Tool</a:t>
            </a:r>
            <a:r>
              <a:rPr lang="en-US" i="0" u="none" strike="noStrike" baseline="0" dirty="0">
                <a:latin typeface="HelveticaNeueLT Std"/>
              </a:rPr>
              <a:t> </a:t>
            </a:r>
            <a:r>
              <a:rPr lang="en-US" b="1" i="0" u="none" strike="noStrike" baseline="0" dirty="0">
                <a:solidFill>
                  <a:srgbClr val="FFFFFF"/>
                </a:solidFill>
                <a:latin typeface="HelveticaNeueLT Std"/>
              </a:rPr>
              <a:t>q</a:t>
            </a:r>
            <a:r>
              <a:rPr lang="en-US" sz="800" b="1" i="0" u="none" strike="noStrike" baseline="0" dirty="0">
                <a:solidFill>
                  <a:srgbClr val="FFFFFF"/>
                </a:solidFill>
                <a:latin typeface="HelveticaNeueLT Std"/>
              </a:rPr>
              <a:t>ualify for the Earned Income Tax Credit? The Earned Income Tax Credit (EITC) is for people who work for someone else, are self-employed or receive certain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28D78-4E87-9F66-0B17-FB10F73D175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025236"/>
            <a:ext cx="4489806" cy="5704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469DE6-715E-71B3-FA94-61C51B055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55" y="2840462"/>
            <a:ext cx="4136827" cy="1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0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76450"/>
            <a:ext cx="5905500" cy="750738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22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22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</a:rPr>
              <a:t>American Opportunity Tax Credit </a:t>
            </a:r>
            <a:r>
              <a:rPr lang="en-US" sz="22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4772</a:t>
            </a:r>
            <a:br>
              <a:rPr lang="en-US" sz="22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22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www.IRS.gov/AOTC</a:t>
            </a:r>
            <a:br>
              <a:rPr lang="en-US" sz="2200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sz="2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D1F5E-42AA-8CDA-2301-9A5080D93FA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19504"/>
            <a:ext cx="4425696" cy="5762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56A56-0C52-D1AC-0603-D3D771C1CEA4}"/>
              </a:ext>
            </a:extLst>
          </p:cNvPr>
          <p:cNvSpPr txBox="1"/>
          <p:nvPr/>
        </p:nvSpPr>
        <p:spPr>
          <a:xfrm>
            <a:off x="0" y="2123012"/>
            <a:ext cx="459302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</a:t>
            </a:r>
            <a:r>
              <a:rPr lang="en-US" sz="1800" b="1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Opportunity </a:t>
            </a:r>
            <a:r>
              <a:rPr lang="en-US" sz="1800" b="1" i="0" u="none" strike="noStrike" baseline="0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 (AOTC)</a:t>
            </a:r>
            <a:r>
              <a:rPr lang="en-US" sz="1800" b="1" i="0" u="none" strike="noStrike" baseline="0" dirty="0">
                <a:solidFill>
                  <a:srgbClr val="0065A5"/>
                </a:solidFill>
                <a:latin typeface="HelveticaNeueLT Std"/>
              </a:rPr>
              <a:t> </a:t>
            </a:r>
            <a:r>
              <a:rPr lang="en-US" sz="1600" b="0" i="0" u="none" strike="noStrike" baseline="0" dirty="0">
                <a:solidFill>
                  <a:srgbClr val="221E1F"/>
                </a:solidFill>
              </a:rPr>
              <a:t>helps taxpayers who pay higher education expenses</a:t>
            </a:r>
            <a:r>
              <a:rPr lang="en-US" sz="1800" b="0" i="0" u="none" strike="noStrike" baseline="0" dirty="0">
                <a:solidFill>
                  <a:srgbClr val="221E1F"/>
                </a:solidFill>
              </a:rPr>
              <a:t>. </a:t>
            </a:r>
          </a:p>
          <a:p>
            <a:endParaRPr lang="en-US" sz="2000" dirty="0">
              <a:solidFill>
                <a:srgbClr val="221E1F"/>
              </a:solidFill>
            </a:endParaRPr>
          </a:p>
          <a:p>
            <a:endParaRPr lang="en-US" sz="2000" b="0" i="0" u="none" strike="noStrike" baseline="0" dirty="0">
              <a:solidFill>
                <a:srgbClr val="221E1F"/>
              </a:solidFill>
            </a:endParaRPr>
          </a:p>
          <a:p>
            <a:endParaRPr lang="en-US" sz="2000" b="0" i="0" u="none" strike="noStrike" baseline="0" dirty="0">
              <a:solidFill>
                <a:srgbClr val="221E1F"/>
              </a:solidFill>
            </a:endParaRPr>
          </a:p>
          <a:p>
            <a:endParaRPr lang="en-US" sz="2000" dirty="0">
              <a:solidFill>
                <a:srgbClr val="221E1F"/>
              </a:solidFill>
            </a:endParaRPr>
          </a:p>
          <a:p>
            <a:endParaRPr lang="en-US" sz="2000" b="0" i="0" u="none" strike="noStrike" baseline="0" dirty="0">
              <a:solidFill>
                <a:srgbClr val="221E1F"/>
              </a:solidFill>
            </a:endParaRPr>
          </a:p>
          <a:p>
            <a:endParaRPr lang="en-US" sz="1100" b="0" i="0" u="none" strike="noStrike" baseline="0" dirty="0"/>
          </a:p>
          <a:p>
            <a:endParaRPr lang="en-US" sz="600" dirty="0"/>
          </a:p>
          <a:p>
            <a:r>
              <a:rPr lang="en-US" dirty="0"/>
              <a:t>American Opportunity Tax Credit (AOTC) Eligibility Tool</a:t>
            </a:r>
            <a:r>
              <a:rPr lang="en-US" i="0" u="none" strike="noStrike" baseline="0" dirty="0">
                <a:latin typeface="HelveticaNeueLT Std"/>
              </a:rPr>
              <a:t> </a:t>
            </a:r>
            <a:r>
              <a:rPr lang="en-US" sz="700" b="1" i="0" u="none" strike="noStrike" baseline="0" dirty="0">
                <a:solidFill>
                  <a:srgbClr val="FFFFFF"/>
                </a:solidFill>
                <a:latin typeface="HelveticaNeueLT Std"/>
              </a:rPr>
              <a:t>qualify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DDEC6-0FAD-687E-DDF5-EF7B883AB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" y="3081817"/>
            <a:ext cx="4099875" cy="16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0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76450"/>
            <a:ext cx="5905500" cy="750738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2200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Premium Tax Credit </a:t>
            </a:r>
            <a:r>
              <a:rPr lang="en-US" sz="2400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 5120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3F017-45C9-2E6D-4ED6-CF05A40D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742" y="1040524"/>
            <a:ext cx="4420697" cy="5741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07E9D-2635-0D21-2103-AD042D105AD8}"/>
              </a:ext>
            </a:extLst>
          </p:cNvPr>
          <p:cNvSpPr txBox="1"/>
          <p:nvPr/>
        </p:nvSpPr>
        <p:spPr>
          <a:xfrm>
            <a:off x="110561" y="1412438"/>
            <a:ext cx="4577254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</a:t>
            </a:r>
            <a:r>
              <a:rPr lang="en-US" sz="1800" b="1" i="0" u="none" strike="noStrike" baseline="0" dirty="0">
                <a:solidFill>
                  <a:srgbClr val="006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 (PTC)</a:t>
            </a:r>
            <a:r>
              <a:rPr lang="en-US" sz="1800" b="1" i="0" u="none" strike="noStrike" baseline="0" dirty="0">
                <a:solidFill>
                  <a:srgbClr val="0065A5"/>
                </a:solidFill>
                <a:latin typeface="HelveticaNeueLT Std"/>
              </a:rPr>
              <a:t> </a:t>
            </a:r>
            <a:r>
              <a:rPr lang="en-US" sz="1600" b="0" i="0" u="none" strike="noStrike" baseline="0" dirty="0">
                <a:solidFill>
                  <a:srgbClr val="221E1F"/>
                </a:solidFill>
              </a:rPr>
              <a:t>helps taxpayers </a:t>
            </a:r>
            <a:r>
              <a:rPr lang="en-US" sz="1600" dirty="0">
                <a:solidFill>
                  <a:srgbClr val="221E1F"/>
                </a:solidFill>
              </a:rPr>
              <a:t>cover the premiums for health insurance purchased through the Health Insurance Marketplace</a:t>
            </a:r>
            <a:r>
              <a:rPr lang="en-US" sz="1800" b="0" i="0" u="none" strike="noStrike" baseline="0" dirty="0">
                <a:solidFill>
                  <a:srgbClr val="221E1F"/>
                </a:solidFill>
              </a:rPr>
              <a:t>. </a:t>
            </a:r>
          </a:p>
          <a:p>
            <a:endParaRPr lang="en-US" sz="1800" dirty="0">
              <a:solidFill>
                <a:srgbClr val="221E1F"/>
              </a:solidFill>
            </a:endParaRPr>
          </a:p>
          <a:p>
            <a:endParaRPr lang="en-US" sz="1800" b="0" i="0" u="none" strike="noStrike" baseline="0" dirty="0">
              <a:solidFill>
                <a:srgbClr val="221E1F"/>
              </a:solidFill>
            </a:endParaRPr>
          </a:p>
          <a:p>
            <a:endParaRPr lang="en-US" sz="2000" dirty="0">
              <a:solidFill>
                <a:srgbClr val="221E1F"/>
              </a:solidFill>
            </a:endParaRPr>
          </a:p>
          <a:p>
            <a:endParaRPr lang="en-US" sz="2000" b="0" i="0" u="none" strike="noStrike" baseline="0" dirty="0">
              <a:solidFill>
                <a:srgbClr val="221E1F"/>
              </a:solidFill>
            </a:endParaRPr>
          </a:p>
          <a:p>
            <a:endParaRPr lang="en-US" sz="2000" b="0" i="0" u="none" strike="noStrike" baseline="0" dirty="0">
              <a:solidFill>
                <a:srgbClr val="221E1F"/>
              </a:solidFill>
            </a:endParaRPr>
          </a:p>
          <a:p>
            <a:endParaRPr lang="en-US" sz="2000" dirty="0">
              <a:solidFill>
                <a:srgbClr val="221E1F"/>
              </a:solidFill>
            </a:endParaRPr>
          </a:p>
          <a:p>
            <a:endParaRPr lang="en-US" sz="100" b="0" i="0" u="none" strike="noStrike" baseline="0" dirty="0"/>
          </a:p>
          <a:p>
            <a:r>
              <a:rPr lang="en-US" dirty="0"/>
              <a:t>Premium Tax Credit (CTC) Eligibility Tool</a:t>
            </a:r>
            <a:r>
              <a:rPr lang="en-US" i="0" u="none" strike="noStrike" baseline="0" dirty="0">
                <a:latin typeface="HelveticaNeueLT Std"/>
              </a:rPr>
              <a:t> </a:t>
            </a:r>
            <a:r>
              <a:rPr lang="en-US" b="1" i="0" u="none" strike="noStrike" baseline="0" dirty="0">
                <a:solidFill>
                  <a:srgbClr val="FFFFFF"/>
                </a:solidFill>
                <a:latin typeface="HelveticaNeueLT Std"/>
              </a:rPr>
              <a:t>qualify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9C49E6-5726-672F-95C3-8D2A6AF9B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1" y="2493621"/>
            <a:ext cx="4136827" cy="1695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999D5-3777-664A-689C-AD574986D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74" y="5648331"/>
            <a:ext cx="3552295" cy="102782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D3BC27-5569-F8CB-D5B0-5917A9CEC401}"/>
              </a:ext>
            </a:extLst>
          </p:cNvPr>
          <p:cNvCxnSpPr>
            <a:cxnSpLocks/>
          </p:cNvCxnSpPr>
          <p:nvPr/>
        </p:nvCxnSpPr>
        <p:spPr>
          <a:xfrm>
            <a:off x="977462" y="5528441"/>
            <a:ext cx="1032093" cy="7863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468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E0504BA-D693-FF22-3CEA-16223742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5" y="1008991"/>
            <a:ext cx="2906590" cy="56966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D3908F3F-89D3-4D9F-794B-1D9EAF98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747" y="0"/>
            <a:ext cx="4766448" cy="822330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sz="2700" b="1" i="0" kern="1200" baseline="0" dirty="0">
                <a:latin typeface="Arial" charset="0"/>
                <a:ea typeface="Arial" charset="0"/>
                <a:cs typeface="Arial" charset="0"/>
              </a:rPr>
              <a:t>Tax Credits and Deductions</a:t>
            </a:r>
            <a:br>
              <a:rPr lang="en-US" sz="2400" b="1" i="0" kern="1200" baseline="0" dirty="0"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www.IRS.gov/credits-and-deductions-for-individuals</a:t>
            </a:r>
            <a:endParaRPr lang="en-US" sz="2400" b="1" i="0" kern="1200" baseline="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A208F1-109A-65A5-F7D6-FBA079565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316" y="1008992"/>
            <a:ext cx="5742104" cy="5696607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itle 20">
            <a:extLst>
              <a:ext uri="{FF2B5EF4-FFF2-40B4-BE49-F238E27FC236}">
                <a16:creationId xmlns:a16="http://schemas.microsoft.com/office/drawing/2014/main" id="{4245FC14-8FA2-E119-9C01-0B95FCD31669}"/>
              </a:ext>
            </a:extLst>
          </p:cNvPr>
          <p:cNvSpPr txBox="1">
            <a:spLocks/>
          </p:cNvSpPr>
          <p:nvPr/>
        </p:nvSpPr>
        <p:spPr>
          <a:xfrm>
            <a:off x="60776" y="5331479"/>
            <a:ext cx="2987408" cy="8223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800" dirty="0">
                <a:solidFill>
                  <a:srgbClr val="002060"/>
                </a:solidFill>
              </a:rPr>
              <a:t>How much will you SAVE this filing season? </a:t>
            </a:r>
          </a:p>
        </p:txBody>
      </p:sp>
    </p:spTree>
    <p:extLst>
      <p:ext uri="{BB962C8B-B14F-4D97-AF65-F5344CB8AC3E}">
        <p14:creationId xmlns:p14="http://schemas.microsoft.com/office/powerpoint/2010/main" val="2320346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6679E2-40AF-D07C-A369-2E517BE7A62E}"/>
              </a:ext>
            </a:extLst>
          </p:cNvPr>
          <p:cNvSpPr/>
          <p:nvPr/>
        </p:nvSpPr>
        <p:spPr>
          <a:xfrm>
            <a:off x="1692167" y="1779755"/>
            <a:ext cx="6022426" cy="8597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BF64A4-1545-946A-07EA-2A64F7616708}"/>
              </a:ext>
            </a:extLst>
          </p:cNvPr>
          <p:cNvSpPr/>
          <p:nvPr/>
        </p:nvSpPr>
        <p:spPr>
          <a:xfrm>
            <a:off x="127153" y="3059677"/>
            <a:ext cx="4444847" cy="367887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475A39-ED2D-F1FF-C71B-2B5C01FC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982" y="355959"/>
            <a:ext cx="5830029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Filing Season 2025 Deductions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AAC5E-ADDB-784D-AF50-AFBF7676C029}"/>
              </a:ext>
            </a:extLst>
          </p:cNvPr>
          <p:cNvSpPr txBox="1"/>
          <p:nvPr/>
        </p:nvSpPr>
        <p:spPr>
          <a:xfrm>
            <a:off x="2286000" y="10926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Year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8B3F9-32D7-741A-3C12-D452733C785B}"/>
              </a:ext>
            </a:extLst>
          </p:cNvPr>
          <p:cNvSpPr txBox="1"/>
          <p:nvPr/>
        </p:nvSpPr>
        <p:spPr>
          <a:xfrm>
            <a:off x="127152" y="1257203"/>
            <a:ext cx="7503357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					Standard Deductions</a:t>
            </a:r>
          </a:p>
          <a:p>
            <a:endParaRPr lang="en-US" sz="700" dirty="0">
              <a:solidFill>
                <a:srgbClr val="002060"/>
              </a:solidFill>
            </a:endParaRPr>
          </a:p>
          <a:p>
            <a:pPr algn="ctr"/>
            <a:r>
              <a:rPr lang="en-US" sz="1400" dirty="0">
                <a:solidFill>
                  <a:srgbClr val="1B1B1B"/>
                </a:solidFill>
                <a:latin typeface="Source Sans Pro" panose="020B0503030403020204" pitchFamily="34" charset="0"/>
              </a:rPr>
              <a:t>		</a:t>
            </a:r>
            <a:r>
              <a:rPr lang="en-US" sz="1200" dirty="0">
                <a:solidFill>
                  <a:srgbClr val="1B1B1B"/>
                </a:solidFill>
                <a:latin typeface="Source Sans Pro" panose="020B0503030403020204" pitchFamily="34" charset="0"/>
              </a:rPr>
              <a:t>Single/Married Filing Separately $14,600</a:t>
            </a:r>
          </a:p>
          <a:p>
            <a:pPr algn="ctr"/>
            <a:r>
              <a:rPr lang="en-US" sz="1200" dirty="0">
                <a:solidFill>
                  <a:srgbClr val="1B1B1B"/>
                </a:solidFill>
                <a:latin typeface="Source Sans Pro" panose="020B0503030403020204" pitchFamily="34" charset="0"/>
              </a:rPr>
              <a:t>		Married Filing Jointly $29,200</a:t>
            </a:r>
          </a:p>
          <a:p>
            <a:pPr algn="ctr"/>
            <a:r>
              <a:rPr lang="en-US" sz="1200" dirty="0">
                <a:solidFill>
                  <a:srgbClr val="1B1B1B"/>
                </a:solidFill>
                <a:latin typeface="Source Sans Pro" panose="020B0503030403020204" pitchFamily="34" charset="0"/>
              </a:rPr>
              <a:t>		Head of Households $21,900</a:t>
            </a:r>
          </a:p>
          <a:p>
            <a:pPr algn="ctr"/>
            <a:r>
              <a:rPr lang="en-US" sz="1200" dirty="0">
                <a:solidFill>
                  <a:srgbClr val="1B1B1B"/>
                </a:solidFill>
                <a:latin typeface="Source Sans Pro" panose="020B0503030403020204" pitchFamily="34" charset="0"/>
              </a:rPr>
              <a:t>		               Over 65 or blind or Are a dependent on someone else’s return – See Publication 17</a:t>
            </a:r>
          </a:p>
          <a:p>
            <a:endParaRPr lang="en-US" sz="400" dirty="0">
              <a:solidFill>
                <a:srgbClr val="002060"/>
              </a:solidFill>
            </a:endParaRPr>
          </a:p>
          <a:p>
            <a:endParaRPr lang="en-US" sz="600" dirty="0">
              <a:solidFill>
                <a:srgbClr val="002060"/>
              </a:solidFill>
            </a:endParaRPr>
          </a:p>
          <a:p>
            <a:endParaRPr lang="en-US" sz="600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Deductible Expenses 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en-US" sz="1400" dirty="0">
                <a:solidFill>
                  <a:srgbClr val="C00000"/>
                </a:solidFill>
              </a:rPr>
              <a:t>Standard or Itemize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endParaRPr lang="en-US" sz="400" dirty="0">
              <a:solidFill>
                <a:srgbClr val="002060"/>
              </a:solidFill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3" tooltip="Topic no. 452, Alimony and separate maintena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Alimony payments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4" tooltip="Topic no. 510, Business use of c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use of your car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5" tooltip="Topic no. 509, Business use of 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use of your home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6" tooltip="IRA deduction limi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Money you put in an IRA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7" tooltip="About Publication 969, Health Savings Accounts and Other Tax-Favored Health Pla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Money you put in health savings accounts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8" tooltip="1040 (2024)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Penalties on early withdrawals from savings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9" tooltip="Topic no. 456, Student loan interest dedu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loan interest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  <a:hlinkClick r:id="rId10" tooltip="Deducting teachers' educational expen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 expenses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</a:rPr>
              <a:t>For some military, government, self-employed and </a:t>
            </a:r>
          </a:p>
          <a:p>
            <a:pPr algn="l">
              <a:lnSpc>
                <a:spcPct val="150000"/>
              </a:lnSpc>
            </a:pPr>
            <a:r>
              <a:rPr lang="en-US" sz="1300" b="0" i="0" dirty="0">
                <a:effectLst/>
                <a:latin typeface="Source Sans Pro" panose="020B0503030403020204" pitchFamily="34" charset="0"/>
              </a:rPr>
              <a:t>people with disabilities: </a:t>
            </a:r>
            <a:r>
              <a:rPr lang="en-US" sz="1300" b="0" i="0" dirty="0">
                <a:effectLst/>
                <a:latin typeface="Source Sans Pro" panose="020B0503030403020204" pitchFamily="34" charset="0"/>
                <a:hlinkClick r:id="rId11" tooltip="Topic no. 513, Work-related education expen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work-related education expenses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b="0" i="0" dirty="0">
                <a:effectLst/>
                <a:latin typeface="Source Sans Pro" panose="020B0503030403020204" pitchFamily="34" charset="0"/>
              </a:rPr>
              <a:t>For military servicemembers: </a:t>
            </a:r>
            <a:r>
              <a:rPr lang="en-US" sz="1300" b="0" i="0" dirty="0">
                <a:effectLst/>
                <a:latin typeface="Source Sans Pro" panose="020B0503030403020204" pitchFamily="34" charset="0"/>
                <a:hlinkClick r:id="rId12" tooltip="Can I deduct my moving expenses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moving expenses</a:t>
            </a:r>
            <a:r>
              <a:rPr lang="en-US" sz="130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r>
              <a:rPr lang="en-US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8622F-C7DA-D5B9-A412-C27F46C5E9C3}"/>
              </a:ext>
            </a:extLst>
          </p:cNvPr>
          <p:cNvSpPr/>
          <p:nvPr/>
        </p:nvSpPr>
        <p:spPr>
          <a:xfrm>
            <a:off x="4750676" y="3059677"/>
            <a:ext cx="4266172" cy="367887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408AC8-EFC9-9F7D-97C3-3DC1A4B364E3}"/>
              </a:ext>
            </a:extLst>
          </p:cNvPr>
          <p:cNvSpPr txBox="1"/>
          <p:nvPr/>
        </p:nvSpPr>
        <p:spPr>
          <a:xfrm>
            <a:off x="4757836" y="279271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Deductible Expenses 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en-US" sz="1400" dirty="0">
                <a:solidFill>
                  <a:srgbClr val="C00000"/>
                </a:solidFill>
              </a:rPr>
              <a:t>Itemize only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7DE189-2501-C703-BAB5-D6523552E629}"/>
              </a:ext>
            </a:extLst>
          </p:cNvPr>
          <p:cNvSpPr txBox="1"/>
          <p:nvPr/>
        </p:nvSpPr>
        <p:spPr>
          <a:xfrm>
            <a:off x="4757836" y="3024359"/>
            <a:ext cx="4266172" cy="3813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3" tooltip="Topic no. 453, Bad debt dedu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Bad debts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4" tooltip="How do I report the debt forgiven on my residence due to foreclosure, repossession, abandonment, or because of a loan modification or short sale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Canceled debt on home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5" tooltip="Topic no. 409, Capital gains and los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Capital losses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6" tooltip="Topic no. 506, Charitable contribut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Donations to charity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7" tooltip="Publication 523 (2023),  Selling Your 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Gains from sale of your home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8" tooltip="How do I claim my gambling winnings and/or losses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Gambling losses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19" tooltip="Can I deduct my mortgage-related expenses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mortgage interest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0" tooltip="Topic no. 503, Deductible tax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Income, sales, real estate and personal property taxes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dirty="0">
                <a:effectLst/>
                <a:latin typeface="Source Sans Pro" panose="020B0503030403020204" pitchFamily="34" charset="0"/>
              </a:rPr>
              <a:t>Losses from </a:t>
            </a: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1" tooltip="Publication 547 (2023), Casualties, Disasters, and Thef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disasters and theft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2" tooltip="Topic no. 502, Medical and dental expen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and dental expenses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over 7.5% of your </a:t>
            </a: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3" tooltip="Adjusted gross inc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adjusted gross income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4" tooltip="Can I claim my expenses as miscellaneous itemized deductions on Schedule A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Miscellaneous itemized deductions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50" b="0" i="0" u="sng" dirty="0">
                <a:effectLst/>
                <a:latin typeface="Source Sans Pro" panose="020B0503030403020204" pitchFamily="34" charset="0"/>
                <a:hlinkClick r:id="rId25" tooltip="Opportunity zon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Opportunity zone investment</a:t>
            </a:r>
            <a:r>
              <a:rPr lang="en-US" sz="1250" b="0" i="0" dirty="0">
                <a:effectLst/>
                <a:latin typeface="Source Sans Pro" panose="020B0503030403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902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CCC155-F72D-1B51-4230-93E7AFA4A61E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900" y="1106230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97F0-6E24-AE02-8946-B6AA3C049C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014849">
            <a:off x="208433" y="3235623"/>
            <a:ext cx="8539631" cy="1275511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Getting IRS Help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E9EBACB-E0FF-4CB3-53EB-732F83191B2C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3582552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2D4BF-8483-459E-6D24-EE7E96CA21D1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899" y="1098695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97F0-6E24-AE02-8946-B6AA3C049C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014849">
            <a:off x="225984" y="2782390"/>
            <a:ext cx="8539631" cy="2128353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Protecting Against</a:t>
            </a:r>
            <a:b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Identity Theft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2FBEAFC-4F17-1B6A-3291-D413F6BFF599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1748594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E4A4C3-2550-4A89-87B4-16EFDAE5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66" y="342357"/>
            <a:ext cx="5202973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2060"/>
                </a:solidFill>
              </a:rPr>
              <a:t>The IRS </a:t>
            </a:r>
            <a:r>
              <a:rPr lang="en-US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Dirty Dozen</a:t>
            </a:r>
            <a:r>
              <a:rPr lang="en-US" dirty="0">
                <a:solidFill>
                  <a:srgbClr val="002060"/>
                </a:solidFill>
              </a:rPr>
              <a:t> Tax Scams</a:t>
            </a:r>
            <a:endParaRPr lang="en-US" dirty="0">
              <a:solidFill>
                <a:srgbClr val="00206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3DD1135-361E-C34C-05F3-A63B313876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" y="1028157"/>
            <a:ext cx="8953059" cy="5829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9601E-17C5-FBE1-E4D9-B7750F2DD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104" y="4592547"/>
            <a:ext cx="1411955" cy="1411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084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ish&#10;&#10;Description automatically generated">
            <a:extLst>
              <a:ext uri="{FF2B5EF4-FFF2-40B4-BE49-F238E27FC236}">
                <a16:creationId xmlns:a16="http://schemas.microsoft.com/office/drawing/2014/main" id="{E2078280-148D-FE45-49E3-002771CD9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3" y="1233056"/>
            <a:ext cx="3589913" cy="2592068"/>
          </a:xfrm>
          <a:ln w="38100">
            <a:solidFill>
              <a:srgbClr val="000000"/>
            </a:solidFill>
          </a:ln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D80F50-C7C7-9AD1-BBD5-1874A684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041" y="339749"/>
            <a:ext cx="6343650" cy="685800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Don’t Fall for the Bait…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B3642-F914-3227-DFE5-79B5FBB52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45" y="1233056"/>
            <a:ext cx="3691039" cy="259206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E9D44D9-F8B5-C9A9-ABC5-0F4D355C7E5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9" y="3982865"/>
            <a:ext cx="3617358" cy="259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592403F-749F-9576-CD99-A8876B928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3" y="4032631"/>
            <a:ext cx="3691039" cy="2542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251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5DA2A5F8-B689-FCF2-05D7-74748DFE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1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3A1AD9-93A4-A107-51D1-1B75C339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736" y="294928"/>
            <a:ext cx="5943600" cy="68580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Beware of Tax Advice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3455594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DDFF0-BDC3-41DA-8E30-7361D9E4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758" y="313510"/>
            <a:ext cx="5741720" cy="514350"/>
          </a:xfrm>
        </p:spPr>
        <p:txBody>
          <a:bodyPr/>
          <a:lstStyle/>
          <a:p>
            <a:r>
              <a:rPr lang="en-US" sz="2100" dirty="0"/>
              <a:t>Stay Safe by Using an Identity Protection Pin (IP PIN)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42394E-EBB7-7A63-C325-B74CDA529C12}"/>
              </a:ext>
            </a:extLst>
          </p:cNvPr>
          <p:cNvGrpSpPr/>
          <p:nvPr/>
        </p:nvGrpSpPr>
        <p:grpSpPr>
          <a:xfrm>
            <a:off x="3823304" y="1508801"/>
            <a:ext cx="5234988" cy="3532598"/>
            <a:chOff x="5088836" y="804112"/>
            <a:chExt cx="6979984" cy="47101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C23D575-5079-ADB7-6CA0-1F10BD6E883A}"/>
                </a:ext>
              </a:extLst>
            </p:cNvPr>
            <p:cNvSpPr/>
            <p:nvPr/>
          </p:nvSpPr>
          <p:spPr>
            <a:xfrm>
              <a:off x="5088836" y="804112"/>
              <a:ext cx="6979984" cy="1421551"/>
            </a:xfrm>
            <a:custGeom>
              <a:avLst/>
              <a:gdLst>
                <a:gd name="connsiteX0" fmla="*/ 0 w 6979984"/>
                <a:gd name="connsiteY0" fmla="*/ 236930 h 1421550"/>
                <a:gd name="connsiteX1" fmla="*/ 236930 w 6979984"/>
                <a:gd name="connsiteY1" fmla="*/ 0 h 1421550"/>
                <a:gd name="connsiteX2" fmla="*/ 6743054 w 6979984"/>
                <a:gd name="connsiteY2" fmla="*/ 0 h 1421550"/>
                <a:gd name="connsiteX3" fmla="*/ 6979984 w 6979984"/>
                <a:gd name="connsiteY3" fmla="*/ 236930 h 1421550"/>
                <a:gd name="connsiteX4" fmla="*/ 6979984 w 6979984"/>
                <a:gd name="connsiteY4" fmla="*/ 1184620 h 1421550"/>
                <a:gd name="connsiteX5" fmla="*/ 6743054 w 6979984"/>
                <a:gd name="connsiteY5" fmla="*/ 1421550 h 1421550"/>
                <a:gd name="connsiteX6" fmla="*/ 236930 w 6979984"/>
                <a:gd name="connsiteY6" fmla="*/ 1421550 h 1421550"/>
                <a:gd name="connsiteX7" fmla="*/ 0 w 6979984"/>
                <a:gd name="connsiteY7" fmla="*/ 1184620 h 1421550"/>
                <a:gd name="connsiteX8" fmla="*/ 0 w 6979984"/>
                <a:gd name="connsiteY8" fmla="*/ 236930 h 142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9984" h="1421550">
                  <a:moveTo>
                    <a:pt x="0" y="236930"/>
                  </a:moveTo>
                  <a:cubicBezTo>
                    <a:pt x="0" y="106077"/>
                    <a:pt x="106077" y="0"/>
                    <a:pt x="236930" y="0"/>
                  </a:cubicBezTo>
                  <a:lnTo>
                    <a:pt x="6743054" y="0"/>
                  </a:lnTo>
                  <a:cubicBezTo>
                    <a:pt x="6873907" y="0"/>
                    <a:pt x="6979984" y="106077"/>
                    <a:pt x="6979984" y="236930"/>
                  </a:cubicBezTo>
                  <a:lnTo>
                    <a:pt x="6979984" y="1184620"/>
                  </a:lnTo>
                  <a:cubicBezTo>
                    <a:pt x="6979984" y="1315473"/>
                    <a:pt x="6873907" y="1421550"/>
                    <a:pt x="6743054" y="1421550"/>
                  </a:cubicBezTo>
                  <a:lnTo>
                    <a:pt x="236930" y="1421550"/>
                  </a:lnTo>
                  <a:cubicBezTo>
                    <a:pt x="106077" y="1421550"/>
                    <a:pt x="0" y="1315473"/>
                    <a:pt x="0" y="1184620"/>
                  </a:cubicBezTo>
                  <a:lnTo>
                    <a:pt x="0" y="2369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25" dirty="0">
                  <a:solidFill>
                    <a:srgbClr val="FFFFFF"/>
                  </a:solidFill>
                  <a:latin typeface="Arial" panose="020B0604020202020204"/>
                </a:rPr>
                <a:t>Use an Identity Protection (IP) PIN when filing a tax return, including amended or prior year returns 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67E3645-EF42-A255-8B3F-8B6C57FDCC09}"/>
                </a:ext>
              </a:extLst>
            </p:cNvPr>
            <p:cNvSpPr/>
            <p:nvPr/>
          </p:nvSpPr>
          <p:spPr>
            <a:xfrm>
              <a:off x="5088836" y="2416785"/>
              <a:ext cx="6979984" cy="1421551"/>
            </a:xfrm>
            <a:custGeom>
              <a:avLst/>
              <a:gdLst>
                <a:gd name="connsiteX0" fmla="*/ 0 w 6979984"/>
                <a:gd name="connsiteY0" fmla="*/ 236930 h 1421550"/>
                <a:gd name="connsiteX1" fmla="*/ 236930 w 6979984"/>
                <a:gd name="connsiteY1" fmla="*/ 0 h 1421550"/>
                <a:gd name="connsiteX2" fmla="*/ 6743054 w 6979984"/>
                <a:gd name="connsiteY2" fmla="*/ 0 h 1421550"/>
                <a:gd name="connsiteX3" fmla="*/ 6979984 w 6979984"/>
                <a:gd name="connsiteY3" fmla="*/ 236930 h 1421550"/>
                <a:gd name="connsiteX4" fmla="*/ 6979984 w 6979984"/>
                <a:gd name="connsiteY4" fmla="*/ 1184620 h 1421550"/>
                <a:gd name="connsiteX5" fmla="*/ 6743054 w 6979984"/>
                <a:gd name="connsiteY5" fmla="*/ 1421550 h 1421550"/>
                <a:gd name="connsiteX6" fmla="*/ 236930 w 6979984"/>
                <a:gd name="connsiteY6" fmla="*/ 1421550 h 1421550"/>
                <a:gd name="connsiteX7" fmla="*/ 0 w 6979984"/>
                <a:gd name="connsiteY7" fmla="*/ 1184620 h 1421550"/>
                <a:gd name="connsiteX8" fmla="*/ 0 w 6979984"/>
                <a:gd name="connsiteY8" fmla="*/ 236930 h 142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9984" h="1421550">
                  <a:moveTo>
                    <a:pt x="0" y="236930"/>
                  </a:moveTo>
                  <a:cubicBezTo>
                    <a:pt x="0" y="106077"/>
                    <a:pt x="106077" y="0"/>
                    <a:pt x="236930" y="0"/>
                  </a:cubicBezTo>
                  <a:lnTo>
                    <a:pt x="6743054" y="0"/>
                  </a:lnTo>
                  <a:cubicBezTo>
                    <a:pt x="6873907" y="0"/>
                    <a:pt x="6979984" y="106077"/>
                    <a:pt x="6979984" y="236930"/>
                  </a:cubicBezTo>
                  <a:lnTo>
                    <a:pt x="6979984" y="1184620"/>
                  </a:lnTo>
                  <a:cubicBezTo>
                    <a:pt x="6979984" y="1315473"/>
                    <a:pt x="6873907" y="1421550"/>
                    <a:pt x="6743054" y="1421550"/>
                  </a:cubicBezTo>
                  <a:lnTo>
                    <a:pt x="236930" y="1421550"/>
                  </a:lnTo>
                  <a:cubicBezTo>
                    <a:pt x="106077" y="1421550"/>
                    <a:pt x="0" y="1315473"/>
                    <a:pt x="0" y="1184620"/>
                  </a:cubicBezTo>
                  <a:lnTo>
                    <a:pt x="0" y="2369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25" dirty="0">
                  <a:solidFill>
                    <a:srgbClr val="FFFFFF"/>
                  </a:solidFill>
                  <a:latin typeface="Arial" panose="020B0604020202020204"/>
                </a:rPr>
                <a:t>The IRS will never ask you for your IP PIN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64B1C6-F0C8-E804-CC18-77A3F6376236}"/>
                </a:ext>
              </a:extLst>
            </p:cNvPr>
            <p:cNvSpPr/>
            <p:nvPr/>
          </p:nvSpPr>
          <p:spPr>
            <a:xfrm>
              <a:off x="5088836" y="4092692"/>
              <a:ext cx="6979984" cy="1421551"/>
            </a:xfrm>
            <a:custGeom>
              <a:avLst/>
              <a:gdLst>
                <a:gd name="connsiteX0" fmla="*/ 0 w 6979984"/>
                <a:gd name="connsiteY0" fmla="*/ 236930 h 1421550"/>
                <a:gd name="connsiteX1" fmla="*/ 236930 w 6979984"/>
                <a:gd name="connsiteY1" fmla="*/ 0 h 1421550"/>
                <a:gd name="connsiteX2" fmla="*/ 6743054 w 6979984"/>
                <a:gd name="connsiteY2" fmla="*/ 0 h 1421550"/>
                <a:gd name="connsiteX3" fmla="*/ 6979984 w 6979984"/>
                <a:gd name="connsiteY3" fmla="*/ 236930 h 1421550"/>
                <a:gd name="connsiteX4" fmla="*/ 6979984 w 6979984"/>
                <a:gd name="connsiteY4" fmla="*/ 1184620 h 1421550"/>
                <a:gd name="connsiteX5" fmla="*/ 6743054 w 6979984"/>
                <a:gd name="connsiteY5" fmla="*/ 1421550 h 1421550"/>
                <a:gd name="connsiteX6" fmla="*/ 236930 w 6979984"/>
                <a:gd name="connsiteY6" fmla="*/ 1421550 h 1421550"/>
                <a:gd name="connsiteX7" fmla="*/ 0 w 6979984"/>
                <a:gd name="connsiteY7" fmla="*/ 1184620 h 1421550"/>
                <a:gd name="connsiteX8" fmla="*/ 0 w 6979984"/>
                <a:gd name="connsiteY8" fmla="*/ 236930 h 142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9984" h="1421550">
                  <a:moveTo>
                    <a:pt x="0" y="236930"/>
                  </a:moveTo>
                  <a:cubicBezTo>
                    <a:pt x="0" y="106077"/>
                    <a:pt x="106077" y="0"/>
                    <a:pt x="236930" y="0"/>
                  </a:cubicBezTo>
                  <a:lnTo>
                    <a:pt x="6743054" y="0"/>
                  </a:lnTo>
                  <a:cubicBezTo>
                    <a:pt x="6873907" y="0"/>
                    <a:pt x="6979984" y="106077"/>
                    <a:pt x="6979984" y="236930"/>
                  </a:cubicBezTo>
                  <a:lnTo>
                    <a:pt x="6979984" y="1184620"/>
                  </a:lnTo>
                  <a:cubicBezTo>
                    <a:pt x="6979984" y="1315473"/>
                    <a:pt x="6873907" y="1421550"/>
                    <a:pt x="6743054" y="1421550"/>
                  </a:cubicBezTo>
                  <a:lnTo>
                    <a:pt x="236930" y="1421550"/>
                  </a:lnTo>
                  <a:cubicBezTo>
                    <a:pt x="106077" y="1421550"/>
                    <a:pt x="0" y="1315473"/>
                    <a:pt x="0" y="1184620"/>
                  </a:cubicBezTo>
                  <a:lnTo>
                    <a:pt x="0" y="2369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198" tIns="129198" rIns="129198" bIns="129198" numCol="1" spcCol="1270" anchor="ctr" anchorCtr="0">
              <a:noAutofit/>
            </a:bodyPr>
            <a:lstStyle/>
            <a:p>
              <a:pPr defTabSz="9001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25" dirty="0">
                  <a:solidFill>
                    <a:srgbClr val="FFFFFF"/>
                  </a:solidFill>
                  <a:latin typeface="Arial" panose="020B0604020202020204"/>
                </a:rPr>
                <a:t>Protect your IP PIN and only share it with trusted tax software provider or tax preparer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7AE9B0-00C6-EAF8-BF31-7C1DFA594140}"/>
              </a:ext>
            </a:extLst>
          </p:cNvPr>
          <p:cNvSpPr txBox="1"/>
          <p:nvPr/>
        </p:nvSpPr>
        <p:spPr>
          <a:xfrm>
            <a:off x="204597" y="4411465"/>
            <a:ext cx="3382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650" b="1" dirty="0">
                <a:solidFill>
                  <a:srgbClr val="C00000"/>
                </a:solidFill>
                <a:latin typeface="Arial" panose="020B0604020202020204"/>
              </a:rPr>
              <a:t>Pub 5461-B </a:t>
            </a:r>
            <a:r>
              <a:rPr lang="en-US" sz="1650" dirty="0">
                <a:solidFill>
                  <a:srgbClr val="002060"/>
                </a:solidFill>
                <a:latin typeface="Arial" panose="020B0604020202020204"/>
              </a:rPr>
              <a:t>Get an Identity Protection PIN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98560C-E551-FD4C-7BB1-4BC26D93EFD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1" y="1605655"/>
            <a:ext cx="3519297" cy="2585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790C7E-115D-8D86-D77A-58FA058B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572" y="5232167"/>
            <a:ext cx="1522556" cy="1539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999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2D4BF-8483-459E-6D24-EE7E96CA21D1}"/>
              </a:ext>
            </a:extLst>
          </p:cNvPr>
          <p:cNvPicPr>
            <a:picLocks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2899" y="1098695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97F0-6E24-AE02-8946-B6AA3C049C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014849">
            <a:off x="225984" y="2782390"/>
            <a:ext cx="8539631" cy="2128353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Brush Script MT" panose="03060802040406070304" pitchFamily="66" charset="0"/>
              </a:rPr>
              <a:t>Wrap Up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9C8C914-BD3D-9A90-6C73-BB297434632F}"/>
              </a:ext>
            </a:extLst>
          </p:cNvPr>
          <p:cNvSpPr txBox="1">
            <a:spLocks/>
          </p:cNvSpPr>
          <p:nvPr/>
        </p:nvSpPr>
        <p:spPr>
          <a:xfrm>
            <a:off x="3163455" y="193638"/>
            <a:ext cx="5637644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4103738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13991-9D95-4237-B8A2-CC98ADADA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215"/>
            <a:ext cx="9144000" cy="5983560"/>
          </a:xfrm>
        </p:spPr>
        <p:txBody>
          <a:bodyPr/>
          <a:lstStyle/>
          <a:p>
            <a:pPr marL="342900" lvl="2" indent="0">
              <a:buNone/>
            </a:pPr>
            <a:endParaRPr lang="en-US" sz="300" dirty="0">
              <a:latin typeface="Arial" panose="020B0604020202020204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4A01F-534B-73EF-0845-3540040C3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215"/>
            <a:ext cx="9144000" cy="6137201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FB38FBF-C2BD-9AB4-8243-1EC70E17B4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5072" y="139774"/>
            <a:ext cx="5486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1" i="0" kern="1200" baseline="0">
                <a:solidFill>
                  <a:srgbClr val="0A316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Communications &amp; Liaison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charset="0"/>
              </a:rPr>
              <a:t>Stakeholder Liaison</a:t>
            </a:r>
          </a:p>
        </p:txBody>
      </p:sp>
    </p:spTree>
    <p:extLst>
      <p:ext uri="{BB962C8B-B14F-4D97-AF65-F5344CB8AC3E}">
        <p14:creationId xmlns:p14="http://schemas.microsoft.com/office/powerpoint/2010/main" val="2268058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D11DA-199F-41EA-9B20-C647F3A9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27" y="139774"/>
            <a:ext cx="5486400" cy="6858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&amp; Liaison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Liaison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13991-9D95-4237-B8A2-CC98ADADA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9215"/>
            <a:ext cx="9144000" cy="5983560"/>
          </a:xfrm>
        </p:spPr>
        <p:txBody>
          <a:bodyPr/>
          <a:lstStyle/>
          <a:p>
            <a:pPr marL="342900" lvl="2" indent="0">
              <a:buNone/>
            </a:pPr>
            <a:endParaRPr lang="en-US" sz="300" dirty="0">
              <a:latin typeface="Arial" panose="020B0604020202020204"/>
            </a:endParaRPr>
          </a:p>
          <a:p>
            <a:pPr marL="0" indent="0">
              <a:buNone/>
            </a:pPr>
            <a:endParaRPr lang="en-US" sz="1600" b="1" dirty="0"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568DB-A8F2-B449-45E0-FB063EBD5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8E36D5-09DE-707F-408A-5AC20C32A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477" y="1055443"/>
            <a:ext cx="4455523" cy="573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09995FE-0CFB-B354-21DE-6F17392053D1}"/>
              </a:ext>
            </a:extLst>
          </p:cNvPr>
          <p:cNvSpPr txBox="1">
            <a:spLocks/>
          </p:cNvSpPr>
          <p:nvPr/>
        </p:nvSpPr>
        <p:spPr>
          <a:xfrm>
            <a:off x="3208164" y="383101"/>
            <a:ext cx="5935836" cy="4244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35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Taxpayer Bill of Rights</a:t>
            </a:r>
          </a:p>
          <a:p>
            <a:pPr fontAlgn="auto">
              <a:spcAft>
                <a:spcPts val="0"/>
              </a:spcAft>
            </a:pPr>
            <a:r>
              <a:rPr lang="en-US" sz="235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1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FA476-D7A1-32BC-8624-0FA83725619C}"/>
              </a:ext>
            </a:extLst>
          </p:cNvPr>
          <p:cNvSpPr txBox="1"/>
          <p:nvPr/>
        </p:nvSpPr>
        <p:spPr>
          <a:xfrm>
            <a:off x="5178650" y="531374"/>
            <a:ext cx="280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www.IRS.gov/TBOR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EE6AF-997D-BA93-BD67-CBB9F01B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478" y="1055444"/>
            <a:ext cx="4339046" cy="5732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68291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A31CED-6424-BE32-8C1C-58200A234E53}"/>
              </a:ext>
            </a:extLst>
          </p:cNvPr>
          <p:cNvSpPr txBox="1"/>
          <p:nvPr/>
        </p:nvSpPr>
        <p:spPr>
          <a:xfrm>
            <a:off x="3347884" y="26644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Taxpayer Advocate Service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CD859-93BC-BDC4-C3D8-51738AA5B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8" y="1074810"/>
            <a:ext cx="3971551" cy="5154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6A09C-E4CD-1DC0-A370-206C15AB51B3}"/>
              </a:ext>
            </a:extLst>
          </p:cNvPr>
          <p:cNvSpPr txBox="1"/>
          <p:nvPr/>
        </p:nvSpPr>
        <p:spPr>
          <a:xfrm>
            <a:off x="4572000" y="12879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ABOUT TAS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5E559F9-3CD5-2AC4-EA9B-D3B75640AECB}"/>
              </a:ext>
            </a:extLst>
          </p:cNvPr>
          <p:cNvSpPr txBox="1">
            <a:spLocks/>
          </p:cNvSpPr>
          <p:nvPr/>
        </p:nvSpPr>
        <p:spPr>
          <a:xfrm>
            <a:off x="4571999" y="1873045"/>
            <a:ext cx="4173795" cy="35547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 baseline="0">
                <a:solidFill>
                  <a:srgbClr val="B31942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80" marR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B31942"/>
              </a:buClr>
              <a:buSzTx/>
              <a:buFont typeface="Arial" charset="0"/>
              <a:buChar char="•"/>
              <a:tabLst/>
              <a:defRPr sz="2000" kern="1200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rgbClr val="B31942"/>
              </a:buClr>
              <a:buFont typeface="Arial" charset="0"/>
              <a:buChar char="•"/>
              <a:defRPr sz="1600" kern="12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4pPr>
            <a:lvl5pPr marL="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Independent organization within the 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Provide free service to all eligible taxpayers, including: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Individual taxpayers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Businesses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Tax-exempt organizations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No income limits for eligibility</a:t>
            </a:r>
            <a:endParaRPr lang="en-US" b="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5983C-98E5-4DDB-92A8-FA9E96235772}"/>
              </a:ext>
            </a:extLst>
          </p:cNvPr>
          <p:cNvSpPr txBox="1"/>
          <p:nvPr/>
        </p:nvSpPr>
        <p:spPr>
          <a:xfrm>
            <a:off x="4572000" y="599842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FAAA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taxpayeradvocate.irs.gov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698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F95F94-7EBD-D50A-3C40-9053E2B5D58D}"/>
              </a:ext>
            </a:extLst>
          </p:cNvPr>
          <p:cNvGrpSpPr/>
          <p:nvPr/>
        </p:nvGrpSpPr>
        <p:grpSpPr>
          <a:xfrm>
            <a:off x="928326" y="3658920"/>
            <a:ext cx="1816100" cy="444600"/>
            <a:chOff x="0" y="8532"/>
            <a:chExt cx="1816100" cy="444600"/>
          </a:xfrm>
          <a:scene3d>
            <a:camera prst="orthographicFront"/>
            <a:lightRig rig="threePt" dir="t"/>
          </a:scene3d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F89212-1F55-AA2B-FBDF-272FD2052A14}"/>
                </a:ext>
              </a:extLst>
            </p:cNvPr>
            <p:cNvSpPr/>
            <p:nvPr/>
          </p:nvSpPr>
          <p:spPr>
            <a:xfrm>
              <a:off x="0" y="8532"/>
              <a:ext cx="1816100" cy="444600"/>
            </a:xfrm>
            <a:prstGeom prst="roundRect">
              <a:avLst/>
            </a:prstGeom>
            <a:effectLst>
              <a:outerShdw blurRad="50800" dist="38100" dir="13500000" algn="br" rotWithShape="0">
                <a:srgbClr val="C00000">
                  <a:alpha val="40000"/>
                </a:srgbClr>
              </a:outerShdw>
            </a:effectLst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DFA9CA19-37B4-331F-E5B2-97771177C480}"/>
                </a:ext>
              </a:extLst>
            </p:cNvPr>
            <p:cNvSpPr txBox="1"/>
            <p:nvPr/>
          </p:nvSpPr>
          <p:spPr>
            <a:xfrm>
              <a:off x="21704" y="30236"/>
              <a:ext cx="1772692" cy="4011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b="1" dirty="0">
                  <a:solidFill>
                    <a:srgbClr val="FFFF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www.irs.gov</a:t>
              </a:r>
              <a:endParaRPr lang="en-US" sz="19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FA40B80-3DB9-1B15-D144-FAD138E2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228" y="994356"/>
            <a:ext cx="5383575" cy="5773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25EF93-5189-F255-B763-131EE580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102" y="89916"/>
            <a:ext cx="5854701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Navigating the IRS?  </a:t>
            </a:r>
            <a:br>
              <a:rPr lang="en-US" sz="2400" dirty="0"/>
            </a:br>
            <a:r>
              <a:rPr lang="en-US" sz="2400" dirty="0"/>
              <a:t>Start here…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4A7A8F-E821-0FBC-DB36-FD9C7A702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1" y="1764929"/>
            <a:ext cx="1517650" cy="14528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7A25C6-D208-B163-307E-D134D589A611}"/>
              </a:ext>
            </a:extLst>
          </p:cNvPr>
          <p:cNvGrpSpPr/>
          <p:nvPr/>
        </p:nvGrpSpPr>
        <p:grpSpPr>
          <a:xfrm>
            <a:off x="115526" y="4640094"/>
            <a:ext cx="3441700" cy="444600"/>
            <a:chOff x="0" y="8532"/>
            <a:chExt cx="3441700" cy="444600"/>
          </a:xfrm>
          <a:scene3d>
            <a:camera prst="orthographicFront"/>
            <a:lightRig rig="threePt" dir="t"/>
          </a:scene3d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6EB3CC-A180-0C1F-3F81-222DD7743DE2}"/>
                </a:ext>
              </a:extLst>
            </p:cNvPr>
            <p:cNvSpPr/>
            <p:nvPr/>
          </p:nvSpPr>
          <p:spPr>
            <a:xfrm>
              <a:off x="0" y="8532"/>
              <a:ext cx="3441700" cy="444600"/>
            </a:xfrm>
            <a:prstGeom prst="roundRect">
              <a:avLst/>
            </a:prstGeom>
            <a:effectLst>
              <a:outerShdw blurRad="50800" dist="38100" dir="13500000" algn="br" rotWithShape="0">
                <a:srgbClr val="C00000">
                  <a:alpha val="40000"/>
                </a:srgbClr>
              </a:outerShdw>
            </a:effectLst>
            <a:sp3d>
              <a:bevelT prst="relaxedInset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535F72E8-66FB-055D-0E15-A4294578A9EF}"/>
                </a:ext>
              </a:extLst>
            </p:cNvPr>
            <p:cNvSpPr txBox="1"/>
            <p:nvPr/>
          </p:nvSpPr>
          <p:spPr>
            <a:xfrm>
              <a:off x="21704" y="30236"/>
              <a:ext cx="3398292" cy="4011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b="1" dirty="0">
                  <a:solidFill>
                    <a:srgbClr val="FFFF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www.irs.gov/help/tools</a:t>
              </a:r>
              <a:endParaRPr lang="en-US" sz="19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EA74EC4-F6C6-9049-5C05-F69F8B52A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85" y="5199806"/>
            <a:ext cx="2261541" cy="156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B937D-C2E3-1597-C8D5-30C9779BD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4227" y="994356"/>
            <a:ext cx="5383575" cy="57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9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CE2AB9-BE00-A421-EA7D-D4F35005616E}"/>
              </a:ext>
            </a:extLst>
          </p:cNvPr>
          <p:cNvSpPr txBox="1">
            <a:spLocks/>
          </p:cNvSpPr>
          <p:nvPr/>
        </p:nvSpPr>
        <p:spPr>
          <a:xfrm>
            <a:off x="3203848" y="368517"/>
            <a:ext cx="5670070" cy="65540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solidFill>
                  <a:srgbClr val="0A316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3161"/>
                </a:solidFill>
                <a:effectLst/>
                <a:uLnTx/>
                <a:uFillTx/>
                <a:latin typeface="Arial (Body)"/>
                <a:ea typeface="+mj-ea"/>
                <a:cs typeface="Arial" panose="020B0604020202020204" pitchFamily="34" charset="0"/>
              </a:rPr>
              <a:t>Stakeholder Liaisons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CBA183-77BC-1923-97A9-0DD9F3E08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4" y="1105642"/>
            <a:ext cx="8854436" cy="4162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FB350-44E8-E22C-36E1-8AA1C0402960}"/>
              </a:ext>
            </a:extLst>
          </p:cNvPr>
          <p:cNvSpPr txBox="1"/>
          <p:nvPr/>
        </p:nvSpPr>
        <p:spPr>
          <a:xfrm>
            <a:off x="1236162" y="5606813"/>
            <a:ext cx="69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www.irs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.gov Search: Stakeholder Liaison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59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C9C4A-6AE7-737D-05A1-63B28E74C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006" y="1056286"/>
            <a:ext cx="5047090" cy="50470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8A8485-D76E-4524-83F2-A82241DDCBA0}"/>
              </a:ext>
            </a:extLst>
          </p:cNvPr>
          <p:cNvSpPr txBox="1">
            <a:spLocks/>
          </p:cNvSpPr>
          <p:nvPr/>
        </p:nvSpPr>
        <p:spPr>
          <a:xfrm>
            <a:off x="4067944" y="170043"/>
            <a:ext cx="5486400" cy="5845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B319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3061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1541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DD8F2-5479-5E14-9F96-2EBAF42913C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149290"/>
            <a:ext cx="84582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9D3820CF-CCC1-446A-C761-94523126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395" y="129844"/>
            <a:ext cx="54864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2060"/>
                </a:solidFill>
              </a:rPr>
              <a:t>IRS.gov in 21 Languages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https://www.irs.gov/help/languages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F989D-FBDE-D17C-F007-DCD81CDBD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9" y="5332382"/>
            <a:ext cx="1216890" cy="1207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77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321" y="85191"/>
            <a:ext cx="5608969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Have Questions?  Need Help? </a:t>
            </a:r>
            <a:br>
              <a:rPr lang="en-US" sz="2400" dirty="0"/>
            </a:b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http://www.IRS.gov/Help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C5752-3D63-E56C-DA41-F0193FAE0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9352"/>
            <a:ext cx="9144000" cy="5783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47CDA-2856-0F52-E302-EF88B0C2C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9353"/>
            <a:ext cx="9143999" cy="5783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56B32-CC1B-88FF-6B4A-915DC67E5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934" y="5451703"/>
            <a:ext cx="1184356" cy="1171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2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135" y="85191"/>
            <a:ext cx="58547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IRS Taxpayer Assistance Centers</a:t>
            </a:r>
            <a:br>
              <a:rPr lang="en-US" sz="2400" dirty="0"/>
            </a:br>
            <a:r>
              <a:rPr lang="en-US" sz="2400" dirty="0">
                <a:solidFill>
                  <a:srgbClr val="C00000"/>
                </a:solidFill>
              </a:rPr>
              <a:t>Search “TAC” on IRS.gov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1A0E0-475E-F260-84EB-D420B8567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0" y="1024166"/>
            <a:ext cx="8847727" cy="5748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1FC93-4D5A-9210-52E3-4DCD754A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98" y="5078320"/>
            <a:ext cx="1500078" cy="1511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396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C1D5-3281-4866-9F65-624EB7C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443" y="128248"/>
            <a:ext cx="58547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IRS Interactive Tax Assistant</a:t>
            </a:r>
            <a:br>
              <a:rPr lang="en-US" sz="2400" dirty="0"/>
            </a:b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www.IRS.gov/help/ITA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25A9-9D23-CB09-2F37-6EC27CDFE47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5360"/>
            <a:ext cx="9091143" cy="5882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5EA87-CEB8-0AAD-912F-907939B9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678" y="5689493"/>
            <a:ext cx="1036420" cy="1040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72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68DCA1-437B-45BD-D442-053FDEEF1140}"/>
              </a:ext>
            </a:extLst>
          </p:cNvPr>
          <p:cNvSpPr/>
          <p:nvPr/>
        </p:nvSpPr>
        <p:spPr>
          <a:xfrm>
            <a:off x="5238054" y="1218831"/>
            <a:ext cx="3862137" cy="14281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5A1C6-E23D-4CDC-A9EC-B4DD693D420E}"/>
              </a:ext>
            </a:extLst>
          </p:cNvPr>
          <p:cNvSpPr txBox="1"/>
          <p:nvPr/>
        </p:nvSpPr>
        <p:spPr>
          <a:xfrm>
            <a:off x="5436095" y="2780202"/>
            <a:ext cx="3312368" cy="482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Publication 5533 Individual Online Account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50850-3B7B-F60F-4DFA-24B11F2E0C2C}"/>
              </a:ext>
            </a:extLst>
          </p:cNvPr>
          <p:cNvSpPr txBox="1">
            <a:spLocks/>
          </p:cNvSpPr>
          <p:nvPr/>
        </p:nvSpPr>
        <p:spPr>
          <a:xfrm>
            <a:off x="3250837" y="186029"/>
            <a:ext cx="5673110" cy="485454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none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3161"/>
                </a:solidFill>
                <a:effectLst/>
                <a:uLnTx/>
                <a:uFillTx/>
                <a:latin typeface="Arial" charset="0"/>
                <a:cs typeface="Arial" charset="0"/>
              </a:rPr>
              <a:t>IRS Individual Online Account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www.IRS.gov/account</a:t>
            </a:r>
            <a:endParaRPr lang="en-US" sz="240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A316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6088B-CAE6-77C9-2D93-E46D63BFB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996"/>
            <a:ext cx="5150585" cy="593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F014E-2B2F-6918-FF43-CD872B82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92" y="3524619"/>
            <a:ext cx="2009775" cy="211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790308-0359-85F4-5284-F152D16EC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392" y="3524619"/>
            <a:ext cx="2009775" cy="21145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5AA85F-C939-8BBB-C8E4-A5DB23986AE4}"/>
              </a:ext>
            </a:extLst>
          </p:cNvPr>
          <p:cNvSpPr txBox="1">
            <a:spLocks/>
          </p:cNvSpPr>
          <p:nvPr/>
        </p:nvSpPr>
        <p:spPr>
          <a:xfrm>
            <a:off x="5238054" y="1557649"/>
            <a:ext cx="3883388" cy="485454"/>
          </a:xfrm>
          <a:prstGeom prst="rect">
            <a:avLst/>
          </a:prstGeom>
        </p:spPr>
        <p:txBody>
          <a:bodyPr vert="horz" lIns="38576" tIns="19289" rIns="38576" bIns="19289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none" baseline="0">
                <a:solidFill>
                  <a:srgbClr val="0A316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R="0" lvl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chemeClr val="tx1"/>
                </a:solidFill>
              </a:rPr>
              <a:t>For Individual Taxpayers,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Sole Proprietors, </a:t>
            </a:r>
            <a:r>
              <a:rPr lang="en-US" sz="1800" dirty="0">
                <a:solidFill>
                  <a:schemeClr val="tx1"/>
                </a:solidFill>
              </a:rPr>
              <a:t>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t>Single Member LLCs that report income on (Schedule C) using SSN</a:t>
            </a:r>
            <a:endParaRPr lang="en-US" sz="1600" dirty="0">
              <a:solidFill>
                <a:schemeClr val="tx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A316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4295"/>
      </p:ext>
    </p:extLst>
  </p:cSld>
  <p:clrMapOvr>
    <a:masterClrMapping/>
  </p:clrMapOvr>
</p:sld>
</file>

<file path=ppt/theme/theme1.xml><?xml version="1.0" encoding="utf-8"?>
<a:theme xmlns:a="http://schemas.openxmlformats.org/drawingml/2006/main" name="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3F33F98E-1DEE-584B-84D3-CAD163B98296}" vid="{977791FA-8BD3-CA4C-9BA5-1AEA0841114D}"/>
    </a:ext>
  </a:extLst>
</a:theme>
</file>

<file path=ppt/theme/theme2.xml><?xml version="1.0" encoding="utf-8"?>
<a:theme xmlns:a="http://schemas.openxmlformats.org/drawingml/2006/main" name="1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01-patriotic" id="{FD284C5D-77E7-C941-A609-A5A6ADE6B690}" vid="{4D6004B3-9F29-9840-ABCC-9AB8AABC7588}"/>
    </a:ext>
  </a:extLst>
</a:theme>
</file>

<file path=ppt/theme/theme3.xml><?xml version="1.0" encoding="utf-8"?>
<a:theme xmlns:a="http://schemas.openxmlformats.org/drawingml/2006/main" name="2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11testAngie" id="{AFFB3DB0-A302-7D4E-89D0-59DEC4F28D20}" vid="{528556FD-CDA8-1B48-8BF1-1C48BDAE1F7A}"/>
    </a:ext>
  </a:extLst>
</a:theme>
</file>

<file path=ppt/theme/theme4.xml><?xml version="1.0" encoding="utf-8"?>
<a:theme xmlns:a="http://schemas.openxmlformats.org/drawingml/2006/main" name="3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01-patriotic" id="{FD284C5D-77E7-C941-A609-A5A6ADE6B690}" vid="{4D6004B3-9F29-9840-ABCC-9AB8AABC7588}"/>
    </a:ext>
  </a:extLst>
</a:theme>
</file>

<file path=ppt/theme/theme5.xml><?xml version="1.0" encoding="utf-8"?>
<a:theme xmlns:a="http://schemas.openxmlformats.org/drawingml/2006/main" name="4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01-patriotic" id="{FD284C5D-77E7-C941-A609-A5A6ADE6B690}" vid="{4D6004B3-9F29-9840-ABCC-9AB8AABC7588}"/>
    </a:ext>
  </a:extLst>
</a:theme>
</file>

<file path=ppt/theme/theme6.xml><?xml version="1.0" encoding="utf-8"?>
<a:theme xmlns:a="http://schemas.openxmlformats.org/drawingml/2006/main" name="5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E89CA94-4990-1A45-B6B6-BE469415E864}" vid="{C6D425B4-ECF1-C34B-A660-CE74CF34DA7E}"/>
    </a:ext>
  </a:extLst>
</a:theme>
</file>

<file path=ppt/theme/theme7.xml><?xml version="1.0" encoding="utf-8"?>
<a:theme xmlns:a="http://schemas.openxmlformats.org/drawingml/2006/main" name="6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01-patriotic" id="{FD284C5D-77E7-C941-A609-A5A6ADE6B690}" vid="{4D6004B3-9F29-9840-ABCC-9AB8AABC7588}"/>
    </a:ext>
  </a:extLst>
</a:theme>
</file>

<file path=ppt/theme/theme8.xml><?xml version="1.0" encoding="utf-8"?>
<a:theme xmlns:a="http://schemas.openxmlformats.org/drawingml/2006/main" name="7_DS17-003_PPT Temp_Classic_032519Final">
  <a:themeElements>
    <a:clrScheme name="Patriotic">
      <a:dk1>
        <a:srgbClr val="000000"/>
      </a:dk1>
      <a:lt1>
        <a:srgbClr val="FFFFFF"/>
      </a:lt1>
      <a:dk2>
        <a:srgbClr val="093061"/>
      </a:dk2>
      <a:lt2>
        <a:srgbClr val="B21941"/>
      </a:lt2>
      <a:accent1>
        <a:srgbClr val="00589C"/>
      </a:accent1>
      <a:accent2>
        <a:srgbClr val="009BDE"/>
      </a:accent2>
      <a:accent3>
        <a:srgbClr val="B21941"/>
      </a:accent3>
      <a:accent4>
        <a:srgbClr val="004987"/>
      </a:accent4>
      <a:accent5>
        <a:srgbClr val="E7EBE9"/>
      </a:accent5>
      <a:accent6>
        <a:srgbClr val="61913D"/>
      </a:accent6>
      <a:hlink>
        <a:srgbClr val="009BDE"/>
      </a:hlink>
      <a:folHlink>
        <a:srgbClr val="0058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01-patriotic" id="{FD284C5D-77E7-C941-A609-A5A6ADE6B690}" vid="{4D6004B3-9F29-9840-ABCC-9AB8AABC758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dlc_DocId xmlns="01f8cb8a-1a26-4db4-922d-c9c090ff98b7">DFACYFA53PKC-1890495808-484</_dlc_DocId>
    <_dlc_DocIdUrl xmlns="01f8cb8a-1a26-4db4-922d-c9c090ff98b7">
      <Url>https://irsgov.sharepoint.com/sites/SJYWINMQ/_layouts/15/DocIdRedir.aspx?ID=DFACYFA53PKC-1890495808-484</Url>
      <Description>DFACYFA53PKC-1890495808-484</Description>
    </_dlc_DocIdUrl>
    <TaxCatchAll xmlns="01f8cb8a-1a26-4db4-922d-c9c090ff98b7" xsi:nil="true"/>
    <lcf76f155ced4ddcb4097134ff3c332f xmlns="115bc7eb-1419-4cf5-8691-9ba4a1d44eeb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9D1DAE497855428E9996D6EA72BE8C" ma:contentTypeVersion="22" ma:contentTypeDescription="Create a new document." ma:contentTypeScope="" ma:versionID="d7714eb0d15f5d1c1177e1967e781f31">
  <xsd:schema xmlns:xsd="http://www.w3.org/2001/XMLSchema" xmlns:xs="http://www.w3.org/2001/XMLSchema" xmlns:p="http://schemas.microsoft.com/office/2006/metadata/properties" xmlns:ns2="01f8cb8a-1a26-4db4-922d-c9c090ff98b7" xmlns:ns3="http://schemas.microsoft.com/sharepoint/v4" xmlns:ns4="115bc7eb-1419-4cf5-8691-9ba4a1d44eeb" targetNamespace="http://schemas.microsoft.com/office/2006/metadata/properties" ma:root="true" ma:fieldsID="fc3edcf5e1cc64307454efd16b68d128" ns2:_="" ns3:_="" ns4:_="">
    <xsd:import namespace="01f8cb8a-1a26-4db4-922d-c9c090ff98b7"/>
    <xsd:import namespace="http://schemas.microsoft.com/sharepoint/v4"/>
    <xsd:import namespace="115bc7eb-1419-4cf5-8691-9ba4a1d44ee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  <xsd:element ref="ns4:MediaServiceMetadata" minOccurs="0"/>
                <xsd:element ref="ns4:MediaServiceFastMetadata" minOccurs="0"/>
                <xsd:element ref="ns4:lcf76f155ced4ddcb4097134ff3c332f" minOccurs="0"/>
                <xsd:element ref="ns2:TaxCatchAll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2:SharedWithUsers" minOccurs="0"/>
                <xsd:element ref="ns2:SharedWithDetails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f8cb8a-1a26-4db4-922d-c9c090ff98b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6" nillable="true" ma:displayName="Taxonomy Catch All Column" ma:hidden="true" ma:list="{111703a1-73b4-437f-9247-b6c08b34acd1}" ma:internalName="TaxCatchAll" ma:showField="CatchAllData" ma:web="01f8cb8a-1a26-4db4-922d-c9c090ff98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bc7eb-1419-4cf5-8691-9ba4a1d44e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8893229-fc1a-4591-9812-6a184d4b58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9D187D-3BE8-47AE-909E-D2511D57B03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971191E-2911-4689-81B3-2583C9221E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1C3E66-62E7-46AB-8475-AD964A18CD09}">
  <ds:schemaRefs>
    <ds:schemaRef ds:uri="http://schemas.microsoft.com/office/2006/metadata/properties"/>
    <ds:schemaRef ds:uri="http://purl.org/dc/elements/1.1/"/>
    <ds:schemaRef ds:uri="http://schemas.microsoft.com/sharepoint/v4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115bc7eb-1419-4cf5-8691-9ba4a1d44eeb"/>
    <ds:schemaRef ds:uri="http://schemas.microsoft.com/office/2006/documentManagement/types"/>
    <ds:schemaRef ds:uri="01f8cb8a-1a26-4db4-922d-c9c090ff98b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2A2A146-38B2-4B72-9709-AA86884065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f8cb8a-1a26-4db4-922d-c9c090ff98b7"/>
    <ds:schemaRef ds:uri="http://schemas.microsoft.com/sharepoint/v4"/>
    <ds:schemaRef ds:uri="115bc7eb-1419-4cf5-8691-9ba4a1d44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IRS Patriotic Banner - Wide</Template>
  <TotalTime>26045</TotalTime>
  <Words>1069</Words>
  <Application>Microsoft Office PowerPoint</Application>
  <PresentationFormat>On-screen Show (4:3)</PresentationFormat>
  <Paragraphs>240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Arial</vt:lpstr>
      <vt:lpstr>Arial (Body)</vt:lpstr>
      <vt:lpstr>Arial Black</vt:lpstr>
      <vt:lpstr>Brush Script MT</vt:lpstr>
      <vt:lpstr>Calibri</vt:lpstr>
      <vt:lpstr>Courier New</vt:lpstr>
      <vt:lpstr>Franklin Gothic Medium</vt:lpstr>
      <vt:lpstr>HelveticaNeueLT Std</vt:lpstr>
      <vt:lpstr>HelveticaNeueLT Std Med</vt:lpstr>
      <vt:lpstr>Source Sans Pro</vt:lpstr>
      <vt:lpstr>DS17-003_PPT Temp_Classic_032519Final</vt:lpstr>
      <vt:lpstr>1_DS17-003_PPT Temp_Classic_032519Final</vt:lpstr>
      <vt:lpstr>2_DS17-003_PPT Temp_Classic_032519Final</vt:lpstr>
      <vt:lpstr>3_DS17-003_PPT Temp_Classic_032519Final</vt:lpstr>
      <vt:lpstr>4_DS17-003_PPT Temp_Classic_032519Final</vt:lpstr>
      <vt:lpstr>5_DS17-003_PPT Temp_Classic_032519Final</vt:lpstr>
      <vt:lpstr>6_DS17-003_PPT Temp_Classic_032519Final</vt:lpstr>
      <vt:lpstr>7_DS17-003_PPT Temp_Classic_032519Final</vt:lpstr>
      <vt:lpstr>Resources &amp; Guidance for the 2025 Tax Filing Season     </vt:lpstr>
      <vt:lpstr>Overview</vt:lpstr>
      <vt:lpstr>PowerPoint Presentation</vt:lpstr>
      <vt:lpstr>Navigating the IRS?   Start here…</vt:lpstr>
      <vt:lpstr>IRS.gov in 21 Languages https://www.irs.gov/help/languages</vt:lpstr>
      <vt:lpstr>Have Questions?  Need Help?  http://www.IRS.gov/Help</vt:lpstr>
      <vt:lpstr>IRS Taxpayer Assistance Centers Search “TAC” on IRS.gov</vt:lpstr>
      <vt:lpstr>IRS Interactive Tax Assistant www.IRS.gov/help/ITA</vt:lpstr>
      <vt:lpstr>PowerPoint Presentation</vt:lpstr>
      <vt:lpstr>PowerPoint Presentation</vt:lpstr>
      <vt:lpstr>      Getting Ready to File </vt:lpstr>
      <vt:lpstr>Pub 5348 Get Ready to File (Spanish)</vt:lpstr>
      <vt:lpstr> Free Tax Return Preparation Volunteer Income Tax Assistance </vt:lpstr>
      <vt:lpstr> Free Tax Return Preparation Free File </vt:lpstr>
      <vt:lpstr>Choosing a Paid Preparer </vt:lpstr>
      <vt:lpstr>Choosing a Paid Preparer </vt:lpstr>
      <vt:lpstr>Reporting Abusive Tax Schemes</vt:lpstr>
      <vt:lpstr>Tax Refund Status www.irs.gov/refunds </vt:lpstr>
      <vt:lpstr>Pay Online at www.IRS.gov/payments and www.IRS.gov/IRS2GO</vt:lpstr>
      <vt:lpstr>Payment Plan</vt:lpstr>
      <vt:lpstr>Pub 5349 Year-round Tax Planning is for Everyone </vt:lpstr>
      <vt:lpstr>Form 1099-K</vt:lpstr>
      <vt:lpstr>PowerPoint Presentation</vt:lpstr>
      <vt:lpstr>Earned Income Tax Credit Pub 5998 www.IRS.gov/EITC</vt:lpstr>
      <vt:lpstr>Child Tax Credit Pub 5811 www.IRS.gov/CTC</vt:lpstr>
      <vt:lpstr>  American Opportunity Tax Credit Pub 4772 www.IRS.gov/AOTC </vt:lpstr>
      <vt:lpstr> Premium Tax Credit Pub 5120 </vt:lpstr>
      <vt:lpstr>Tax Credits and Deductions www.IRS.gov/credits-and-deductions-for-individuals</vt:lpstr>
      <vt:lpstr>Filing Season 2025 Deductions </vt:lpstr>
      <vt:lpstr>PowerPoint Presentation</vt:lpstr>
      <vt:lpstr>The IRS Dirty Dozen Tax Scams</vt:lpstr>
      <vt:lpstr>Don’t Fall for the Bait… </vt:lpstr>
      <vt:lpstr>Beware of Tax Advice on Social Media</vt:lpstr>
      <vt:lpstr>Stay Safe by Using an Identity Protection Pin (IP PIN)</vt:lpstr>
      <vt:lpstr>PowerPoint Presentation</vt:lpstr>
      <vt:lpstr>Communications &amp; Liaison Stakeholder Liaison</vt:lpstr>
      <vt:lpstr>Communications &amp; Liaison Stakeholder Liaison</vt:lpstr>
      <vt:lpstr>PowerPoint Presentation</vt:lpstr>
      <vt:lpstr>PowerPoint Presentation</vt:lpstr>
      <vt:lpstr>PowerPoint Presentation</vt:lpstr>
      <vt:lpstr>PowerPoint Presentation</vt:lpstr>
    </vt:vector>
  </TitlesOfParts>
  <Company>Internal Revenue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Filing Season Resource PPT for Resource Providers</dc:title>
  <dc:creator>Zine Marc J</dc:creator>
  <cp:lastModifiedBy>Vuong, Mikaella T.</cp:lastModifiedBy>
  <cp:revision>222</cp:revision>
  <cp:lastPrinted>2025-01-15T12:41:27Z</cp:lastPrinted>
  <dcterms:created xsi:type="dcterms:W3CDTF">2023-01-25T18:53:53Z</dcterms:created>
  <dcterms:modified xsi:type="dcterms:W3CDTF">2025-02-27T20:07:40Z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0dedfd85-f2fd-48cd-9be9-08518d0bf07c</vt:lpwstr>
  </property>
  <property fmtid="{D5CDD505-2E9C-101B-9397-08002B2CF9AE}" pid="3" name="ContentTypeId">
    <vt:lpwstr>0x010100B89D1DAE497855428E9996D6EA72BE8C</vt:lpwstr>
  </property>
  <property fmtid="{D5CDD505-2E9C-101B-9397-08002B2CF9AE}" pid="4" name="MediaServiceImageTags">
    <vt:lpwstr/>
  </property>
</Properties>
</file>